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5" r:id="rId9"/>
    <p:sldId id="263" r:id="rId10"/>
    <p:sldId id="264" r:id="rId11"/>
    <p:sldId id="266" r:id="rId12"/>
    <p:sldId id="267" r:id="rId13"/>
    <p:sldId id="268" r:id="rId14"/>
    <p:sldId id="269" r:id="rId15"/>
    <p:sldId id="270" r:id="rId16"/>
    <p:sldId id="271" r:id="rId17"/>
    <p:sldId id="275" r:id="rId18"/>
    <p:sldId id="272" r:id="rId19"/>
    <p:sldId id="273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9850D9C-7E15-234F-BB61-4E08D10A534B}" v="3" dt="2022-09-21T07:09:16.84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102"/>
    <p:restoredTop sz="96344"/>
  </p:normalViewPr>
  <p:slideViewPr>
    <p:cSldViewPr snapToGrid="0" snapToObjects="1">
      <p:cViewPr varScale="1">
        <p:scale>
          <a:sx n="122" d="100"/>
          <a:sy n="122" d="100"/>
        </p:scale>
        <p:origin x="60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김유연" userId="febeadd0-20c0-475c-b38f-bbd9a8c90bfa" providerId="ADAL" clId="{8FB8DD83-0D1F-0449-BBB3-D7CD669FBB0D}"/>
    <pc:docChg chg="undo custSel addSld modSld">
      <pc:chgData name="김유연" userId="febeadd0-20c0-475c-b38f-bbd9a8c90bfa" providerId="ADAL" clId="{8FB8DD83-0D1F-0449-BBB3-D7CD669FBB0D}" dt="2022-09-14T07:22:33.536" v="1720" actId="20577"/>
      <pc:docMkLst>
        <pc:docMk/>
      </pc:docMkLst>
      <pc:sldChg chg="addSp modSp mod">
        <pc:chgData name="김유연" userId="febeadd0-20c0-475c-b38f-bbd9a8c90bfa" providerId="ADAL" clId="{8FB8DD83-0D1F-0449-BBB3-D7CD669FBB0D}" dt="2022-09-14T07:15:37.956" v="1380" actId="20577"/>
        <pc:sldMkLst>
          <pc:docMk/>
          <pc:sldMk cId="2094230128" sldId="260"/>
        </pc:sldMkLst>
        <pc:spChg chg="mod">
          <ac:chgData name="김유연" userId="febeadd0-20c0-475c-b38f-bbd9a8c90bfa" providerId="ADAL" clId="{8FB8DD83-0D1F-0449-BBB3-D7CD669FBB0D}" dt="2022-09-14T07:15:37.956" v="1380" actId="20577"/>
          <ac:spMkLst>
            <pc:docMk/>
            <pc:sldMk cId="2094230128" sldId="260"/>
            <ac:spMk id="3" creationId="{0671014A-A94D-3A4A-91E9-D0455E471463}"/>
          </ac:spMkLst>
        </pc:spChg>
        <pc:picChg chg="add mod">
          <ac:chgData name="김유연" userId="febeadd0-20c0-475c-b38f-bbd9a8c90bfa" providerId="ADAL" clId="{8FB8DD83-0D1F-0449-BBB3-D7CD669FBB0D}" dt="2022-09-14T07:03:39.279" v="1163" actId="1076"/>
          <ac:picMkLst>
            <pc:docMk/>
            <pc:sldMk cId="2094230128" sldId="260"/>
            <ac:picMk id="4" creationId="{766F752E-E69E-F64E-B0AA-85262B16A903}"/>
          </ac:picMkLst>
        </pc:picChg>
      </pc:sldChg>
      <pc:sldChg chg="modSp new mod">
        <pc:chgData name="김유연" userId="febeadd0-20c0-475c-b38f-bbd9a8c90bfa" providerId="ADAL" clId="{8FB8DD83-0D1F-0449-BBB3-D7CD669FBB0D}" dt="2022-09-14T07:21:32.029" v="1612" actId="20577"/>
        <pc:sldMkLst>
          <pc:docMk/>
          <pc:sldMk cId="23257560" sldId="261"/>
        </pc:sldMkLst>
        <pc:spChg chg="mod">
          <ac:chgData name="김유연" userId="febeadd0-20c0-475c-b38f-bbd9a8c90bfa" providerId="ADAL" clId="{8FB8DD83-0D1F-0449-BBB3-D7CD669FBB0D}" dt="2022-09-14T07:18:47.636" v="1445" actId="20577"/>
          <ac:spMkLst>
            <pc:docMk/>
            <pc:sldMk cId="23257560" sldId="261"/>
            <ac:spMk id="2" creationId="{ADE30A02-5DEF-CF4B-B49E-5B0E9C609174}"/>
          </ac:spMkLst>
        </pc:spChg>
        <pc:spChg chg="mod">
          <ac:chgData name="김유연" userId="febeadd0-20c0-475c-b38f-bbd9a8c90bfa" providerId="ADAL" clId="{8FB8DD83-0D1F-0449-BBB3-D7CD669FBB0D}" dt="2022-09-14T07:21:32.029" v="1612" actId="20577"/>
          <ac:spMkLst>
            <pc:docMk/>
            <pc:sldMk cId="23257560" sldId="261"/>
            <ac:spMk id="3" creationId="{8DC25143-5461-EC45-8EBF-C22A9C2B76DC}"/>
          </ac:spMkLst>
        </pc:spChg>
      </pc:sldChg>
      <pc:sldChg chg="modSp new mod">
        <pc:chgData name="김유연" userId="febeadd0-20c0-475c-b38f-bbd9a8c90bfa" providerId="ADAL" clId="{8FB8DD83-0D1F-0449-BBB3-D7CD669FBB0D}" dt="2022-09-14T07:22:33.536" v="1720" actId="20577"/>
        <pc:sldMkLst>
          <pc:docMk/>
          <pc:sldMk cId="2586223356" sldId="262"/>
        </pc:sldMkLst>
        <pc:spChg chg="mod">
          <ac:chgData name="김유연" userId="febeadd0-20c0-475c-b38f-bbd9a8c90bfa" providerId="ADAL" clId="{8FB8DD83-0D1F-0449-BBB3-D7CD669FBB0D}" dt="2022-09-14T07:17:08.200" v="1421" actId="20577"/>
          <ac:spMkLst>
            <pc:docMk/>
            <pc:sldMk cId="2586223356" sldId="262"/>
            <ac:spMk id="2" creationId="{32EEDB21-D1B7-B142-9C30-0BA9B059BFE5}"/>
          </ac:spMkLst>
        </pc:spChg>
        <pc:spChg chg="mod">
          <ac:chgData name="김유연" userId="febeadd0-20c0-475c-b38f-bbd9a8c90bfa" providerId="ADAL" clId="{8FB8DD83-0D1F-0449-BBB3-D7CD669FBB0D}" dt="2022-09-14T07:22:33.536" v="1720" actId="20577"/>
          <ac:spMkLst>
            <pc:docMk/>
            <pc:sldMk cId="2586223356" sldId="262"/>
            <ac:spMk id="3" creationId="{FED0775A-2BE4-1244-86BC-D9102D7C0E34}"/>
          </ac:spMkLst>
        </pc:spChg>
      </pc:sldChg>
    </pc:docChg>
  </pc:docChgLst>
  <pc:docChgLst>
    <pc:chgData name="김유연" userId="febeadd0-20c0-475c-b38f-bbd9a8c90bfa" providerId="ADAL" clId="{89850D9C-7E15-234F-BB61-4E08D10A534B}"/>
    <pc:docChg chg="undo custSel addSld modSld">
      <pc:chgData name="김유연" userId="febeadd0-20c0-475c-b38f-bbd9a8c90bfa" providerId="ADAL" clId="{89850D9C-7E15-234F-BB61-4E08D10A534B}" dt="2022-09-21T07:45:00.309" v="1484"/>
      <pc:docMkLst>
        <pc:docMk/>
      </pc:docMkLst>
      <pc:sldChg chg="addSp modSp new mod">
        <pc:chgData name="김유연" userId="febeadd0-20c0-475c-b38f-bbd9a8c90bfa" providerId="ADAL" clId="{89850D9C-7E15-234F-BB61-4E08D10A534B}" dt="2022-09-21T07:11:54.375" v="872" actId="20577"/>
        <pc:sldMkLst>
          <pc:docMk/>
          <pc:sldMk cId="2359038848" sldId="263"/>
        </pc:sldMkLst>
        <pc:spChg chg="mod">
          <ac:chgData name="김유연" userId="febeadd0-20c0-475c-b38f-bbd9a8c90bfa" providerId="ADAL" clId="{89850D9C-7E15-234F-BB61-4E08D10A534B}" dt="2022-09-21T06:53:32.720" v="36" actId="20577"/>
          <ac:spMkLst>
            <pc:docMk/>
            <pc:sldMk cId="2359038848" sldId="263"/>
            <ac:spMk id="2" creationId="{42744C02-4B6F-502C-4516-5E996477C42E}"/>
          </ac:spMkLst>
        </pc:spChg>
        <pc:spChg chg="mod">
          <ac:chgData name="김유연" userId="febeadd0-20c0-475c-b38f-bbd9a8c90bfa" providerId="ADAL" clId="{89850D9C-7E15-234F-BB61-4E08D10A534B}" dt="2022-09-21T07:11:54.375" v="872" actId="20577"/>
          <ac:spMkLst>
            <pc:docMk/>
            <pc:sldMk cId="2359038848" sldId="263"/>
            <ac:spMk id="3" creationId="{1E02EC1E-ADDE-79F7-DA4A-B786E2F2F574}"/>
          </ac:spMkLst>
        </pc:spChg>
        <pc:picChg chg="add mod">
          <ac:chgData name="김유연" userId="febeadd0-20c0-475c-b38f-bbd9a8c90bfa" providerId="ADAL" clId="{89850D9C-7E15-234F-BB61-4E08D10A534B}" dt="2022-09-21T07:05:14.083" v="657" actId="1076"/>
          <ac:picMkLst>
            <pc:docMk/>
            <pc:sldMk cId="2359038848" sldId="263"/>
            <ac:picMk id="4" creationId="{EDBDA5B9-865D-3E63-0FB3-EECFA876AFA4}"/>
          </ac:picMkLst>
        </pc:picChg>
        <pc:picChg chg="add mod">
          <ac:chgData name="김유연" userId="febeadd0-20c0-475c-b38f-bbd9a8c90bfa" providerId="ADAL" clId="{89850D9C-7E15-234F-BB61-4E08D10A534B}" dt="2022-09-21T07:09:59.512" v="731" actId="1076"/>
          <ac:picMkLst>
            <pc:docMk/>
            <pc:sldMk cId="2359038848" sldId="263"/>
            <ac:picMk id="5" creationId="{BBA71E77-361B-0E48-2630-99CEF47C7B19}"/>
          </ac:picMkLst>
        </pc:picChg>
        <pc:picChg chg="add mod">
          <ac:chgData name="김유연" userId="febeadd0-20c0-475c-b38f-bbd9a8c90bfa" providerId="ADAL" clId="{89850D9C-7E15-234F-BB61-4E08D10A534B}" dt="2022-09-21T07:09:37.728" v="729" actId="1076"/>
          <ac:picMkLst>
            <pc:docMk/>
            <pc:sldMk cId="2359038848" sldId="263"/>
            <ac:picMk id="6" creationId="{321BD09E-7A47-74D9-3F52-B55200BC995F}"/>
          </ac:picMkLst>
        </pc:picChg>
      </pc:sldChg>
      <pc:sldChg chg="modSp new mod">
        <pc:chgData name="김유연" userId="febeadd0-20c0-475c-b38f-bbd9a8c90bfa" providerId="ADAL" clId="{89850D9C-7E15-234F-BB61-4E08D10A534B}" dt="2022-09-21T07:36:32.031" v="1030" actId="20577"/>
        <pc:sldMkLst>
          <pc:docMk/>
          <pc:sldMk cId="2432957538" sldId="264"/>
        </pc:sldMkLst>
        <pc:spChg chg="mod">
          <ac:chgData name="김유연" userId="febeadd0-20c0-475c-b38f-bbd9a8c90bfa" providerId="ADAL" clId="{89850D9C-7E15-234F-BB61-4E08D10A534B}" dt="2022-09-21T07:01:11.465" v="378" actId="20577"/>
          <ac:spMkLst>
            <pc:docMk/>
            <pc:sldMk cId="2432957538" sldId="264"/>
            <ac:spMk id="2" creationId="{2D3AE12C-A63F-BEE3-5AC4-AEEFBE5E7E09}"/>
          </ac:spMkLst>
        </pc:spChg>
        <pc:spChg chg="mod">
          <ac:chgData name="김유연" userId="febeadd0-20c0-475c-b38f-bbd9a8c90bfa" providerId="ADAL" clId="{89850D9C-7E15-234F-BB61-4E08D10A534B}" dt="2022-09-21T07:36:32.031" v="1030" actId="20577"/>
          <ac:spMkLst>
            <pc:docMk/>
            <pc:sldMk cId="2432957538" sldId="264"/>
            <ac:spMk id="3" creationId="{6C7B24CA-5341-5334-4FDE-1451AE42D555}"/>
          </ac:spMkLst>
        </pc:spChg>
      </pc:sldChg>
      <pc:sldChg chg="modSp new mod">
        <pc:chgData name="김유연" userId="febeadd0-20c0-475c-b38f-bbd9a8c90bfa" providerId="ADAL" clId="{89850D9C-7E15-234F-BB61-4E08D10A534B}" dt="2022-09-21T07:30:54.754" v="914" actId="5793"/>
        <pc:sldMkLst>
          <pc:docMk/>
          <pc:sldMk cId="2087095922" sldId="265"/>
        </pc:sldMkLst>
        <pc:spChg chg="mod">
          <ac:chgData name="김유연" userId="febeadd0-20c0-475c-b38f-bbd9a8c90bfa" providerId="ADAL" clId="{89850D9C-7E15-234F-BB61-4E08D10A534B}" dt="2022-09-21T07:07:34.375" v="715" actId="20577"/>
          <ac:spMkLst>
            <pc:docMk/>
            <pc:sldMk cId="2087095922" sldId="265"/>
            <ac:spMk id="2" creationId="{20892905-82FD-5339-8F41-D113613F98EF}"/>
          </ac:spMkLst>
        </pc:spChg>
        <pc:spChg chg="mod">
          <ac:chgData name="김유연" userId="febeadd0-20c0-475c-b38f-bbd9a8c90bfa" providerId="ADAL" clId="{89850D9C-7E15-234F-BB61-4E08D10A534B}" dt="2022-09-21T07:30:54.754" v="914" actId="5793"/>
          <ac:spMkLst>
            <pc:docMk/>
            <pc:sldMk cId="2087095922" sldId="265"/>
            <ac:spMk id="3" creationId="{9BA05E13-F1C2-117F-984D-2AA66F555706}"/>
          </ac:spMkLst>
        </pc:spChg>
      </pc:sldChg>
      <pc:sldChg chg="modSp new mod">
        <pc:chgData name="김유연" userId="febeadd0-20c0-475c-b38f-bbd9a8c90bfa" providerId="ADAL" clId="{89850D9C-7E15-234F-BB61-4E08D10A534B}" dt="2022-09-21T07:45:00.309" v="1484"/>
        <pc:sldMkLst>
          <pc:docMk/>
          <pc:sldMk cId="2722646109" sldId="266"/>
        </pc:sldMkLst>
        <pc:spChg chg="mod">
          <ac:chgData name="김유연" userId="febeadd0-20c0-475c-b38f-bbd9a8c90bfa" providerId="ADAL" clId="{89850D9C-7E15-234F-BB61-4E08D10A534B}" dt="2022-09-21T07:31:31.385" v="929" actId="20577"/>
          <ac:spMkLst>
            <pc:docMk/>
            <pc:sldMk cId="2722646109" sldId="266"/>
            <ac:spMk id="2" creationId="{808A81BA-7570-0B5D-559F-C52F26E6C139}"/>
          </ac:spMkLst>
        </pc:spChg>
        <pc:spChg chg="mod">
          <ac:chgData name="김유연" userId="febeadd0-20c0-475c-b38f-bbd9a8c90bfa" providerId="ADAL" clId="{89850D9C-7E15-234F-BB61-4E08D10A534B}" dt="2022-09-21T07:45:00.309" v="1484"/>
          <ac:spMkLst>
            <pc:docMk/>
            <pc:sldMk cId="2722646109" sldId="266"/>
            <ac:spMk id="3" creationId="{187E05A0-89BC-A0EC-A22F-D5984FDC958B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04238D-2751-451F-8533-CCCDCEC6BFEE}" type="datetimeFigureOut">
              <a:rPr lang="ko-KR" altLang="en-US" smtClean="0"/>
              <a:t>2022-11-08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797E3B-8433-4FE3-A39E-E41269DD84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17975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F6A38C-7965-BD49-9782-B63475B538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5D11A0A-B30F-564C-86D3-B4DEC06BB3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E3491FC-4DE2-014F-8B9E-D867D6030F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E4F6C-2145-2440-A7EB-621E7866FAF5}" type="datetimeFigureOut">
              <a:rPr kumimoji="1" lang="ko-Kore-KR" altLang="en-US" smtClean="0"/>
              <a:t>11/08/2022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6F18109-E57C-4F42-A162-B55C756B27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D25E929-430A-5D46-B9A7-9B34B27AE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07D65-C0E1-A749-A00A-4F7E43B501E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0784106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59FB78-9487-0641-8FF6-36DE62793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B8390F5-6600-3246-9A2D-8BF366AD0D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7F3AEB8-BAF9-004C-8ED1-BC0AEC5B18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E4F6C-2145-2440-A7EB-621E7866FAF5}" type="datetimeFigureOut">
              <a:rPr kumimoji="1" lang="ko-Kore-KR" altLang="en-US" smtClean="0"/>
              <a:t>11/08/2022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70CDD71-128C-0844-93D3-7E8CD65DE6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6E16DF6-6667-4A4D-BB72-8ECD78066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07D65-C0E1-A749-A00A-4F7E43B501E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027735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CE46D1A-1262-BE45-AE12-869462274F2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19ABE2E-8F43-F241-BEDF-22460396A4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9AFCD53-A4B8-5A44-A16C-0B0DB89BC4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E4F6C-2145-2440-A7EB-621E7866FAF5}" type="datetimeFigureOut">
              <a:rPr kumimoji="1" lang="ko-Kore-KR" altLang="en-US" smtClean="0"/>
              <a:t>11/08/2022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FB36F6D-AD36-E544-8A28-E7D9492001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67DF340-9428-224E-A819-640FECDCCD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07D65-C0E1-A749-A00A-4F7E43B501E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200282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285827-A6C7-944A-855B-DC5A183A9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B8C8D7D-8C4D-7C49-89A6-0D6B5B7036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4F366A0-4D7B-BC4A-8CDC-CF0F9EE52C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E4F6C-2145-2440-A7EB-621E7866FAF5}" type="datetimeFigureOut">
              <a:rPr kumimoji="1" lang="ko-Kore-KR" altLang="en-US" smtClean="0"/>
              <a:t>11/08/2022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CA165F-2F30-B844-B565-3D29CA84A2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16C14C4-2364-F441-85AD-C7B389F3D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07D65-C0E1-A749-A00A-4F7E43B501E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966328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F30C48-2F77-9646-9C37-74B662A95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E191035-AA2C-6340-8F54-4F04F2E07A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6087067-C9D9-994E-9567-086E095DD7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E4F6C-2145-2440-A7EB-621E7866FAF5}" type="datetimeFigureOut">
              <a:rPr kumimoji="1" lang="ko-Kore-KR" altLang="en-US" smtClean="0"/>
              <a:t>11/08/2022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AD2CC5D-ED66-4040-A376-CC80BB9342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4FD048B-C5CC-CC4D-95CB-95605067C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07D65-C0E1-A749-A00A-4F7E43B501E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853367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F42E53-512F-1C40-888B-3032FB17F5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4AEB7F-C0A7-3A42-A0A7-7625ABECCA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DC19C89-2041-6C4C-9955-3BD373FA8E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2D6C0D4-BCEE-6A49-8159-A8DE9304A8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E4F6C-2145-2440-A7EB-621E7866FAF5}" type="datetimeFigureOut">
              <a:rPr kumimoji="1" lang="ko-Kore-KR" altLang="en-US" smtClean="0"/>
              <a:t>11/08/2022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C807AED-0B6D-E54C-B898-17CE395CEE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131B45F-C558-2D47-ABE2-78C476A8D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07D65-C0E1-A749-A00A-4F7E43B501E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155379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6ADCF3-A7B9-F246-AC35-D2171E0713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EBBE85B-86C6-BD4B-A093-29A4169C2D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B5D60F1-9DD0-464D-8110-DDE026823A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FAFF3E0-AFD8-D740-9475-314016AF5FE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DE65F00-ACCE-F149-9F1E-5382552902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D2E0DE2-D8D9-8F45-B704-6553775A20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E4F6C-2145-2440-A7EB-621E7866FAF5}" type="datetimeFigureOut">
              <a:rPr kumimoji="1" lang="ko-Kore-KR" altLang="en-US" smtClean="0"/>
              <a:t>11/08/2022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F4636E5-A79B-1042-BC5E-24FBDFD7C5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2443B3E-AC79-D348-8CFC-850BC71366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07D65-C0E1-A749-A00A-4F7E43B501E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224563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891E2F-6489-C549-A962-0A16EB212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B80845D-4196-B24C-8768-62F50B392D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E4F6C-2145-2440-A7EB-621E7866FAF5}" type="datetimeFigureOut">
              <a:rPr kumimoji="1" lang="ko-Kore-KR" altLang="en-US" smtClean="0"/>
              <a:t>11/08/2022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405B818-2721-BB4D-B6B2-5990BA241B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98D0A15-9D7B-1944-9221-D57FCC840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07D65-C0E1-A749-A00A-4F7E43B501E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580570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348E214-D783-4D41-8A6D-1A1DDF7E25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E4F6C-2145-2440-A7EB-621E7866FAF5}" type="datetimeFigureOut">
              <a:rPr kumimoji="1" lang="ko-Kore-KR" altLang="en-US" smtClean="0"/>
              <a:t>11/08/2022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15DCBF2-9953-F84B-B483-9A06E2F6C8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97001D0-4E7B-E14A-8FF4-7D982FAA3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07D65-C0E1-A749-A00A-4F7E43B501E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304777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1920CF-54B2-FF45-AA78-59A858826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202FD75-7C12-B04C-AA78-3E25FAF6FE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27E2747-CE65-7C4B-9CCD-330FB4D31E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E719ECB-D069-3E45-A584-957B2ED9A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E4F6C-2145-2440-A7EB-621E7866FAF5}" type="datetimeFigureOut">
              <a:rPr kumimoji="1" lang="ko-Kore-KR" altLang="en-US" smtClean="0"/>
              <a:t>11/08/2022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550A792-9C38-8546-BEA4-1D2E28166F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B0FB349-7B24-5041-9668-44E912B46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07D65-C0E1-A749-A00A-4F7E43B501E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259435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6AB743-780E-8540-9E09-17A0E0937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3A04790-BB82-6D40-8445-BA1D310998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CED3DC3-071A-3E4A-8822-CC2A394F7A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9910D91-615A-9B4E-827F-D8EA5CB7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E4F6C-2145-2440-A7EB-621E7866FAF5}" type="datetimeFigureOut">
              <a:rPr kumimoji="1" lang="ko-Kore-KR" altLang="en-US" smtClean="0"/>
              <a:t>11/08/2022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0662C6C-0636-FF40-85A6-AB0C70CA5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DBF48A8-5C96-4F48-9009-64910AE9B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07D65-C0E1-A749-A00A-4F7E43B501E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512629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7F8B643-D6B4-1C42-89DC-3E0EE1CA33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F21DE48-EC9D-3844-94A3-49EE56FB26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87FC8A5-5445-7843-92D0-50D3FD2D64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8E4F6C-2145-2440-A7EB-621E7866FAF5}" type="datetimeFigureOut">
              <a:rPr kumimoji="1" lang="ko-Kore-KR" altLang="en-US" smtClean="0"/>
              <a:t>11/08/2022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E4F381A-7FA8-1F48-AEAD-43FD820657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4E682C7-F9B7-F14D-87CF-13DD493B83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007D65-C0E1-A749-A00A-4F7E43B501E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516399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notion.so/dec3dc1033d547b9b462d9e286abdafa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7" Type="http://schemas.openxmlformats.org/officeDocument/2006/relationships/image" Target="../media/image10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ihub.or.kr/aihubdata/data/view.do?currMenu=115&amp;topMenu=100" TargetMode="External"/><Relationship Id="rId2" Type="http://schemas.openxmlformats.org/officeDocument/2006/relationships/hyperlink" Target="https://arxiv.org/pdf/1603.09246.pdf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image" Target="../media/image13.png"/><Relationship Id="rId7" Type="http://schemas.openxmlformats.org/officeDocument/2006/relationships/image" Target="../media/image5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9.jpg"/><Relationship Id="rId5" Type="http://schemas.openxmlformats.org/officeDocument/2006/relationships/image" Target="../media/image15.png"/><Relationship Id="rId10" Type="http://schemas.openxmlformats.org/officeDocument/2006/relationships/image" Target="../media/image8.jpg"/><Relationship Id="rId4" Type="http://schemas.openxmlformats.org/officeDocument/2006/relationships/image" Target="../media/image14.png"/><Relationship Id="rId9" Type="http://schemas.openxmlformats.org/officeDocument/2006/relationships/image" Target="../media/image7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uyeon-Kim/ScalpAnalysis" TargetMode="External"/><Relationship Id="rId2" Type="http://schemas.openxmlformats.org/officeDocument/2006/relationships/hyperlink" Target="https://mmdetection.readthedocs.io/en/stable/2_new_data_model.html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4.png"/><Relationship Id="rId18" Type="http://schemas.openxmlformats.org/officeDocument/2006/relationships/image" Target="../media/image39.png"/><Relationship Id="rId26" Type="http://schemas.openxmlformats.org/officeDocument/2006/relationships/image" Target="../media/image47.png"/><Relationship Id="rId3" Type="http://schemas.openxmlformats.org/officeDocument/2006/relationships/image" Target="../media/image6.jpg"/><Relationship Id="rId21" Type="http://schemas.openxmlformats.org/officeDocument/2006/relationships/image" Target="../media/image42.png"/><Relationship Id="rId34" Type="http://schemas.openxmlformats.org/officeDocument/2006/relationships/image" Target="../media/image55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17" Type="http://schemas.openxmlformats.org/officeDocument/2006/relationships/image" Target="../media/image38.png"/><Relationship Id="rId25" Type="http://schemas.openxmlformats.org/officeDocument/2006/relationships/image" Target="../media/image46.png"/><Relationship Id="rId33" Type="http://schemas.openxmlformats.org/officeDocument/2006/relationships/image" Target="../media/image54.png"/><Relationship Id="rId2" Type="http://schemas.openxmlformats.org/officeDocument/2006/relationships/image" Target="../media/image5.jpg"/><Relationship Id="rId16" Type="http://schemas.openxmlformats.org/officeDocument/2006/relationships/image" Target="../media/image37.png"/><Relationship Id="rId20" Type="http://schemas.openxmlformats.org/officeDocument/2006/relationships/image" Target="../media/image41.png"/><Relationship Id="rId29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11" Type="http://schemas.openxmlformats.org/officeDocument/2006/relationships/image" Target="../media/image32.png"/><Relationship Id="rId24" Type="http://schemas.openxmlformats.org/officeDocument/2006/relationships/image" Target="../media/image45.png"/><Relationship Id="rId32" Type="http://schemas.openxmlformats.org/officeDocument/2006/relationships/image" Target="../media/image53.png"/><Relationship Id="rId5" Type="http://schemas.openxmlformats.org/officeDocument/2006/relationships/image" Target="../media/image8.jpg"/><Relationship Id="rId15" Type="http://schemas.openxmlformats.org/officeDocument/2006/relationships/image" Target="../media/image36.png"/><Relationship Id="rId23" Type="http://schemas.openxmlformats.org/officeDocument/2006/relationships/image" Target="../media/image44.png"/><Relationship Id="rId28" Type="http://schemas.openxmlformats.org/officeDocument/2006/relationships/image" Target="../media/image49.png"/><Relationship Id="rId36" Type="http://schemas.openxmlformats.org/officeDocument/2006/relationships/image" Target="../media/image57.png"/><Relationship Id="rId10" Type="http://schemas.openxmlformats.org/officeDocument/2006/relationships/image" Target="../media/image31.png"/><Relationship Id="rId19" Type="http://schemas.openxmlformats.org/officeDocument/2006/relationships/image" Target="../media/image40.png"/><Relationship Id="rId31" Type="http://schemas.openxmlformats.org/officeDocument/2006/relationships/image" Target="../media/image52.png"/><Relationship Id="rId4" Type="http://schemas.openxmlformats.org/officeDocument/2006/relationships/image" Target="../media/image7.jpg"/><Relationship Id="rId9" Type="http://schemas.openxmlformats.org/officeDocument/2006/relationships/image" Target="../media/image30.png"/><Relationship Id="rId14" Type="http://schemas.openxmlformats.org/officeDocument/2006/relationships/image" Target="../media/image35.png"/><Relationship Id="rId22" Type="http://schemas.openxmlformats.org/officeDocument/2006/relationships/image" Target="../media/image43.png"/><Relationship Id="rId27" Type="http://schemas.openxmlformats.org/officeDocument/2006/relationships/image" Target="../media/image48.png"/><Relationship Id="rId30" Type="http://schemas.openxmlformats.org/officeDocument/2006/relationships/image" Target="../media/image51.png"/><Relationship Id="rId35" Type="http://schemas.openxmlformats.org/officeDocument/2006/relationships/image" Target="../media/image56.png"/><Relationship Id="rId8" Type="http://schemas.openxmlformats.org/officeDocument/2006/relationships/image" Target="../media/image29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uyeon-Kim/ScalpAnalysis/blob/main/ColorPreprocessing/redTransform.md" TargetMode="External"/><Relationship Id="rId2" Type="http://schemas.openxmlformats.org/officeDocument/2006/relationships/hyperlink" Target="https://github.com/Yuyeon-Kim/ScalpAnalysis/blob/main/ColorPreprocessing/redTransform.py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BCBFFD-394A-AF47-B3E3-91760103E5B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ko-KR" altLang="en-US" dirty="0" err="1"/>
              <a:t>개별연구</a:t>
            </a:r>
            <a:r>
              <a:rPr kumimoji="1" lang="ko-KR" altLang="en-US" dirty="0"/>
              <a:t> 진행 상황</a:t>
            </a:r>
            <a:endParaRPr kumimoji="1" lang="ko-Kore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4AAF320-ED65-B441-A993-10445DD1B87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ko-Kore-KR" dirty="0"/>
              <a:t>2</a:t>
            </a:r>
            <a:r>
              <a:rPr kumimoji="1" lang="en-US" altLang="ko-KR" dirty="0"/>
              <a:t>020111987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김유연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5653980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3AE12C-A63F-BEE3-5AC4-AEEFBE5E7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9</a:t>
            </a:r>
            <a:r>
              <a:rPr kumimoji="1" lang="en-US" altLang="ko-KR" dirty="0"/>
              <a:t>/21</a:t>
            </a:r>
            <a:r>
              <a:rPr kumimoji="1" lang="ko-KR" altLang="en-US" dirty="0"/>
              <a:t> 이후 진행할 사항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C7B24CA-5341-5334-4FDE-1451AE42D5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ore-KR" altLang="en-US" dirty="0"/>
              <a:t>두피</a:t>
            </a:r>
            <a:r>
              <a:rPr kumimoji="1" lang="ko-KR" altLang="en-US" dirty="0"/>
              <a:t> 데이터셋으로 </a:t>
            </a:r>
            <a:r>
              <a:rPr kumimoji="1" lang="en-US" altLang="ko-KR" dirty="0"/>
              <a:t>SSD </a:t>
            </a:r>
            <a:r>
              <a:rPr kumimoji="1" lang="ko-KR" altLang="en-US" dirty="0"/>
              <a:t>학습</a:t>
            </a:r>
            <a:endParaRPr kumimoji="1" lang="en-US" altLang="ko-KR" dirty="0"/>
          </a:p>
          <a:p>
            <a:pPr lvl="1"/>
            <a:r>
              <a:rPr kumimoji="1" lang="ko-Kore-KR" altLang="en-US" dirty="0"/>
              <a:t>질문</a:t>
            </a:r>
            <a:r>
              <a:rPr kumimoji="1" lang="en-US" altLang="ko-Kore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SSD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Detection</a:t>
            </a:r>
            <a:r>
              <a:rPr kumimoji="1" lang="ko-KR" altLang="en-US" dirty="0"/>
              <a:t> 을 하는 것으로 </a:t>
            </a:r>
            <a:r>
              <a:rPr kumimoji="1" lang="ko-KR" altLang="en-US" dirty="0" err="1"/>
              <a:t>알고있는데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Classification</a:t>
            </a:r>
            <a:r>
              <a:rPr kumimoji="1" lang="ko-KR" altLang="en-US" dirty="0"/>
              <a:t>을 어떻게 할지 궁금합니다</a:t>
            </a:r>
            <a:r>
              <a:rPr kumimoji="1" lang="en-US" altLang="ko-KR" dirty="0"/>
              <a:t>.</a:t>
            </a:r>
            <a:r>
              <a:rPr kumimoji="1" lang="en-US" altLang="ko-KR" dirty="0">
                <a:sym typeface="Wingdings" pitchFamily="2" charset="2"/>
              </a:rPr>
              <a:t></a:t>
            </a:r>
            <a:r>
              <a:rPr kumimoji="1" lang="ko-KR" altLang="en-US" dirty="0">
                <a:sym typeface="Wingdings" pitchFamily="2" charset="2"/>
              </a:rPr>
              <a:t>이전에 공유된 논문 참고</a:t>
            </a:r>
            <a:r>
              <a:rPr kumimoji="1" lang="en-US" altLang="ko-KR" dirty="0">
                <a:sym typeface="Wingdings" pitchFamily="2" charset="2"/>
              </a:rPr>
              <a:t>(</a:t>
            </a:r>
            <a:r>
              <a:rPr kumimoji="1" lang="ko-KR" altLang="en-US" dirty="0">
                <a:sym typeface="Wingdings" pitchFamily="2" charset="2"/>
              </a:rPr>
              <a:t>일정 부분 </a:t>
            </a:r>
            <a:r>
              <a:rPr kumimoji="1" lang="ko-KR" altLang="en-US" dirty="0" err="1">
                <a:sym typeface="Wingdings" pitchFamily="2" charset="2"/>
              </a:rPr>
              <a:t>가지고와서</a:t>
            </a:r>
            <a:r>
              <a:rPr kumimoji="1" lang="ko-KR" altLang="en-US" dirty="0">
                <a:sym typeface="Wingdings" pitchFamily="2" charset="2"/>
              </a:rPr>
              <a:t> 실행</a:t>
            </a:r>
            <a:r>
              <a:rPr kumimoji="1" lang="en-US" altLang="ko-KR" dirty="0">
                <a:sym typeface="Wingdings" pitchFamily="2" charset="2"/>
              </a:rPr>
              <a:t>)</a:t>
            </a:r>
            <a:endParaRPr kumimoji="1" lang="en-US" altLang="ko-KR" dirty="0"/>
          </a:p>
          <a:p>
            <a:pPr lvl="1"/>
            <a:endParaRPr kumimoji="1" lang="en-US" altLang="ko-KR" dirty="0"/>
          </a:p>
          <a:p>
            <a:r>
              <a:rPr kumimoji="1" lang="ko-KR" altLang="en-US" dirty="0"/>
              <a:t>피부색 </a:t>
            </a:r>
            <a:r>
              <a:rPr kumimoji="1" lang="ko-KR" altLang="en-US" dirty="0" err="1"/>
              <a:t>전처리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4329575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8A81BA-7570-0B5D-559F-C52F26E6C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9</a:t>
            </a:r>
            <a:r>
              <a:rPr kumimoji="1" lang="en-US" altLang="ko-KR" dirty="0"/>
              <a:t>/21</a:t>
            </a:r>
            <a:r>
              <a:rPr kumimoji="1" lang="ko-KR" altLang="en-US" dirty="0"/>
              <a:t> 피드백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87E05A0-89BC-A0EC-A22F-D5984FDC95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클래스 간 개수 다름</a:t>
            </a:r>
            <a:endParaRPr kumimoji="1" lang="en-US" altLang="ko-Kore-KR" dirty="0"/>
          </a:p>
          <a:p>
            <a:r>
              <a:rPr kumimoji="1" lang="ko-Kore-KR" altLang="en-US" dirty="0"/>
              <a:t>피부색</a:t>
            </a:r>
            <a:r>
              <a:rPr kumimoji="1" lang="ko-KR" altLang="en-US" dirty="0"/>
              <a:t> 변형 데이터 </a:t>
            </a:r>
            <a:r>
              <a:rPr kumimoji="1" lang="en-US" altLang="ko-KR" dirty="0"/>
              <a:t>augmentation</a:t>
            </a:r>
          </a:p>
          <a:p>
            <a:r>
              <a:rPr kumimoji="1" lang="ko-Kore-KR" altLang="en-US" dirty="0"/>
              <a:t>주어진</a:t>
            </a:r>
            <a:r>
              <a:rPr kumimoji="1" lang="ko-KR" altLang="en-US" dirty="0"/>
              <a:t> 이미지 색을 조금씩 변형</a:t>
            </a:r>
            <a:endParaRPr kumimoji="1" lang="en-US" altLang="ko-KR" dirty="0"/>
          </a:p>
          <a:p>
            <a:r>
              <a:rPr kumimoji="1" lang="ko-KR" altLang="en-US" dirty="0"/>
              <a:t>데이터 증식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사이킷런</a:t>
            </a:r>
            <a:r>
              <a:rPr kumimoji="1" lang="en-US" altLang="ko-KR" dirty="0"/>
              <a:t>(</a:t>
            </a:r>
            <a:r>
              <a:rPr kumimoji="1" lang="ko-KR" altLang="en-US" dirty="0" err="1"/>
              <a:t>케라스</a:t>
            </a:r>
            <a:r>
              <a:rPr kumimoji="1" lang="en-US" altLang="ko-KR" dirty="0"/>
              <a:t>)</a:t>
            </a:r>
            <a:r>
              <a:rPr kumimoji="1" lang="ko-KR" altLang="en-US" dirty="0"/>
              <a:t> </a:t>
            </a:r>
            <a:r>
              <a:rPr kumimoji="1" lang="en-US" altLang="ko-KR" dirty="0"/>
              <a:t>“</a:t>
            </a:r>
            <a:r>
              <a:rPr kumimoji="1" lang="ko-KR" altLang="en-US" dirty="0"/>
              <a:t>이미지 데이터 </a:t>
            </a:r>
            <a:r>
              <a:rPr kumimoji="1" lang="ko-KR" altLang="en-US" dirty="0" err="1"/>
              <a:t>제너레이터</a:t>
            </a:r>
            <a:r>
              <a:rPr kumimoji="1" lang="en-US" altLang="ko-KR" dirty="0"/>
              <a:t>”(</a:t>
            </a:r>
            <a:r>
              <a:rPr kumimoji="1" lang="ko-KR" altLang="en-US" dirty="0"/>
              <a:t>크기</a:t>
            </a:r>
            <a:r>
              <a:rPr kumimoji="1" lang="en-US" altLang="ko-KR" dirty="0"/>
              <a:t>(X), Hue(</a:t>
            </a:r>
            <a:r>
              <a:rPr kumimoji="1" lang="ko-KR" altLang="en-US" dirty="0"/>
              <a:t>색조</a:t>
            </a:r>
            <a:r>
              <a:rPr kumimoji="1" lang="en-US" altLang="ko-KR" dirty="0"/>
              <a:t>), shift, flip </a:t>
            </a:r>
            <a:r>
              <a:rPr kumimoji="1" lang="ko-KR" altLang="en-US" dirty="0"/>
              <a:t>등</a:t>
            </a:r>
            <a:r>
              <a:rPr kumimoji="1" lang="en-US" altLang="ko-KR" dirty="0"/>
              <a:t>)</a:t>
            </a:r>
          </a:p>
          <a:p>
            <a:r>
              <a:rPr kumimoji="1" lang="ko-KR" altLang="en-US" dirty="0"/>
              <a:t>특화된 증식</a:t>
            </a:r>
            <a:r>
              <a:rPr kumimoji="1" lang="en-US" altLang="ko-KR" dirty="0"/>
              <a:t>,</a:t>
            </a:r>
            <a:r>
              <a:rPr kumimoji="1" lang="ko-KR" altLang="en-US" dirty="0"/>
              <a:t> 이미지 처리 방법 찾기</a:t>
            </a:r>
            <a:r>
              <a:rPr kumimoji="1" lang="en-US" altLang="ko-KR" dirty="0"/>
              <a:t>(</a:t>
            </a:r>
            <a:r>
              <a:rPr kumimoji="1" lang="ko-KR" altLang="en-US" dirty="0"/>
              <a:t>데이터 많이 보기</a:t>
            </a:r>
            <a:r>
              <a:rPr kumimoji="1" lang="en-US" altLang="ko-KR" dirty="0"/>
              <a:t>)</a:t>
            </a:r>
          </a:p>
          <a:p>
            <a:r>
              <a:rPr kumimoji="1" lang="ko-KR" altLang="en-US" dirty="0"/>
              <a:t>모발 개수 </a:t>
            </a:r>
            <a:r>
              <a:rPr kumimoji="1" lang="en-US" altLang="ko-KR" dirty="0"/>
              <a:t>count(</a:t>
            </a:r>
            <a:r>
              <a:rPr kumimoji="1" lang="ko-KR" altLang="en-US" dirty="0"/>
              <a:t>하영</a:t>
            </a:r>
            <a:r>
              <a:rPr kumimoji="1" lang="en-US" altLang="ko-KR" dirty="0"/>
              <a:t>)</a:t>
            </a:r>
            <a:r>
              <a:rPr kumimoji="1" lang="ko-KR" altLang="en-US" dirty="0"/>
              <a:t> </a:t>
            </a:r>
            <a:r>
              <a:rPr lang="en" altLang="ko-Kore-KR" dirty="0">
                <a:solidFill>
                  <a:srgbClr val="54A3F8"/>
                </a:solidFill>
                <a:effectLst/>
                <a:latin typeface="Helvetica Neue" panose="02000503000000020004" pitchFamily="2" charset="0"/>
                <a:hlinkClick r:id="rId2"/>
              </a:rPr>
              <a:t>https://www.notion.so/dec3dc1033d547b9b462d9e286abdafa</a:t>
            </a:r>
            <a:endParaRPr lang="en" altLang="ko-Kore-KR" dirty="0">
              <a:solidFill>
                <a:srgbClr val="54A3F8"/>
              </a:solidFill>
              <a:effectLst/>
              <a:latin typeface="Helvetica Neue" panose="02000503000000020004" pitchFamily="2" charset="0"/>
            </a:endParaRPr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7226461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9/28</a:t>
            </a:r>
            <a:r>
              <a:rPr lang="ko-KR" altLang="en-US" dirty="0"/>
              <a:t>까지 연구 내용</a:t>
            </a:r>
            <a:r>
              <a:rPr lang="en-US" altLang="ko-KR" dirty="0"/>
              <a:t>(1)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 dirty="0" err="1"/>
              <a:t>데이터셋</a:t>
            </a:r>
            <a:r>
              <a:rPr lang="en-US" altLang="ko-KR" dirty="0"/>
              <a:t>: </a:t>
            </a:r>
            <a:r>
              <a:rPr lang="ko-KR" altLang="en-US" dirty="0"/>
              <a:t>붉은</a:t>
            </a:r>
            <a:r>
              <a:rPr lang="en-US" altLang="ko-KR" dirty="0"/>
              <a:t>-</a:t>
            </a:r>
            <a:r>
              <a:rPr lang="ko-KR" altLang="en-US" dirty="0"/>
              <a:t>노란</a:t>
            </a:r>
            <a:r>
              <a:rPr lang="en-US" altLang="ko-KR" dirty="0"/>
              <a:t>-</a:t>
            </a:r>
            <a:r>
              <a:rPr lang="ko-KR" altLang="en-US" dirty="0"/>
              <a:t> 살구</a:t>
            </a:r>
            <a:r>
              <a:rPr lang="en-US" altLang="ko-KR" dirty="0"/>
              <a:t>- </a:t>
            </a:r>
            <a:r>
              <a:rPr lang="ko-KR" altLang="en-US" dirty="0"/>
              <a:t>초록</a:t>
            </a:r>
            <a:r>
              <a:rPr lang="en-US" altLang="ko-KR" dirty="0"/>
              <a:t>-</a:t>
            </a:r>
            <a:r>
              <a:rPr lang="ko-KR" altLang="en-US" dirty="0"/>
              <a:t>파랑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r>
              <a:rPr lang="ko-KR" altLang="en-US" dirty="0"/>
              <a:t>다방면으로 알아보고는 있으나</a:t>
            </a:r>
            <a:r>
              <a:rPr lang="en-US" altLang="ko-KR" dirty="0"/>
              <a:t>, </a:t>
            </a:r>
            <a:r>
              <a:rPr lang="ko-KR" altLang="en-US" dirty="0"/>
              <a:t>코드로 변형하는 것은 찾지 못함</a:t>
            </a:r>
            <a:endParaRPr lang="en-US" altLang="ko-KR" dirty="0"/>
          </a:p>
          <a:p>
            <a:pPr lvl="1"/>
            <a:r>
              <a:rPr lang="ko-KR" altLang="en-US" dirty="0"/>
              <a:t>직접 제작해야 할 수도 있음</a:t>
            </a:r>
            <a:endParaRPr lang="en-US" altLang="ko-KR" dirty="0"/>
          </a:p>
          <a:p>
            <a:r>
              <a:rPr lang="ko-KR" altLang="en-US" dirty="0"/>
              <a:t>그나마 원하는 것과 비슷한 것이 포토샵 </a:t>
            </a:r>
            <a:r>
              <a:rPr lang="en-US" altLang="ko-KR" dirty="0"/>
              <a:t>Match Color</a:t>
            </a:r>
          </a:p>
          <a:p>
            <a:r>
              <a:rPr lang="ko-KR" altLang="en-US" sz="1800" dirty="0"/>
              <a:t>의문</a:t>
            </a:r>
            <a:r>
              <a:rPr lang="en-US" altLang="ko-KR" sz="1800" dirty="0"/>
              <a:t>: </a:t>
            </a:r>
            <a:r>
              <a:rPr lang="ko-KR" altLang="en-US" sz="1800" dirty="0"/>
              <a:t>진짜 같은 배율이 맞는지</a:t>
            </a:r>
            <a:r>
              <a:rPr lang="en-US" altLang="ko-KR" sz="1800" dirty="0"/>
              <a:t/>
            </a:r>
            <a:br>
              <a:rPr lang="en-US" altLang="ko-KR" sz="1800" dirty="0"/>
            </a:br>
            <a:r>
              <a:rPr lang="en-US" altLang="ko-KR" sz="1800" dirty="0"/>
              <a:t>(</a:t>
            </a:r>
            <a:r>
              <a:rPr lang="ko-KR" altLang="en-US" sz="1800" dirty="0"/>
              <a:t>두피 사진 샘플의 배율이 조금씩 </a:t>
            </a:r>
            <a:r>
              <a:rPr lang="ko-KR" altLang="en-US" sz="1800" dirty="0" err="1"/>
              <a:t>다른것</a:t>
            </a:r>
            <a:r>
              <a:rPr lang="ko-KR" altLang="en-US" sz="1800" dirty="0"/>
              <a:t> </a:t>
            </a:r>
            <a:r>
              <a:rPr lang="en-US" altLang="ko-KR" sz="1800" dirty="0"/>
              <a:t/>
            </a:r>
            <a:br>
              <a:rPr lang="en-US" altLang="ko-KR" sz="1800" dirty="0"/>
            </a:br>
            <a:r>
              <a:rPr lang="ko-KR" altLang="en-US" sz="1800" dirty="0"/>
              <a:t>처럼 보이는데</a:t>
            </a:r>
            <a:r>
              <a:rPr lang="en-US" altLang="ko-KR" sz="1800" dirty="0"/>
              <a:t>, </a:t>
            </a:r>
            <a:r>
              <a:rPr lang="ko-KR" altLang="en-US" sz="1800" dirty="0"/>
              <a:t>개인별 차이로 봐야할지</a:t>
            </a:r>
            <a:r>
              <a:rPr lang="en-US" altLang="ko-KR" sz="1800" dirty="0"/>
              <a:t>)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1466879" y="2390126"/>
            <a:ext cx="8907095" cy="1469941"/>
            <a:chOff x="-16864" y="2414592"/>
            <a:chExt cx="12208864" cy="2014833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6712" y="2420195"/>
              <a:ext cx="2049929" cy="1537447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73764" y="2414592"/>
              <a:ext cx="2064871" cy="1548653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04422" y="2414592"/>
              <a:ext cx="2064871" cy="1548653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71504" y="2420195"/>
              <a:ext cx="2049929" cy="1537447"/>
            </a:xfrm>
            <a:prstGeom prst="rect">
              <a:avLst/>
            </a:prstGeom>
          </p:spPr>
        </p:pic>
        <p:sp>
          <p:nvSpPr>
            <p:cNvPr id="10" name="직사각형 9"/>
            <p:cNvSpPr/>
            <p:nvPr/>
          </p:nvSpPr>
          <p:spPr>
            <a:xfrm>
              <a:off x="9746125" y="4133079"/>
              <a:ext cx="2445875" cy="2531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600" dirty="0"/>
                <a:t>0556_A2LEBJJDE00041T_1603440289458_4_LH</a:t>
              </a: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7276336" y="4137169"/>
              <a:ext cx="2497428" cy="2531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600" dirty="0"/>
                <a:t>0643_A2LEBJJDE00048F_1606711282919_5_RH</a:t>
              </a: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2431526" y="4171405"/>
              <a:ext cx="2494930" cy="2531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600" dirty="0"/>
                <a:t>0556_A2LEBJJDE00041T_1602840515292_2_TH</a:t>
              </a: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-16864" y="4171405"/>
              <a:ext cx="2544699" cy="2531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600" dirty="0"/>
                <a:t>0131_A2LEBJJDE00166C_1604282955299_4_LH</a:t>
              </a:r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39154" y="2420195"/>
              <a:ext cx="2062999" cy="1547250"/>
            </a:xfrm>
            <a:prstGeom prst="rect">
              <a:avLst/>
            </a:prstGeom>
          </p:spPr>
        </p:pic>
        <p:sp>
          <p:nvSpPr>
            <p:cNvPr id="15" name="직사각형 14"/>
            <p:cNvSpPr/>
            <p:nvPr/>
          </p:nvSpPr>
          <p:spPr>
            <a:xfrm>
              <a:off x="4771918" y="4176305"/>
              <a:ext cx="2446472" cy="2531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600" dirty="0"/>
                <a:t>0131_A2LEBJJDE00166C_1604675694014_3_TH</a:t>
              </a:r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27676" y="5186159"/>
            <a:ext cx="3626288" cy="1478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6289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9/28</a:t>
            </a:r>
            <a:r>
              <a:rPr lang="ko-KR" altLang="en-US" dirty="0"/>
              <a:t>까지 연구 내용</a:t>
            </a:r>
            <a:r>
              <a:rPr lang="en-US" altLang="ko-KR" dirty="0"/>
              <a:t>(2)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Scalp eye </a:t>
            </a:r>
            <a:r>
              <a:rPr lang="ko-KR" altLang="en-US" dirty="0"/>
              <a:t>논문</a:t>
            </a:r>
            <a:r>
              <a:rPr lang="en-US" altLang="ko-KR" dirty="0"/>
              <a:t>: SSD inception V2 </a:t>
            </a:r>
            <a:r>
              <a:rPr lang="ko-KR" altLang="en-US" dirty="0"/>
              <a:t>모델 사용</a:t>
            </a:r>
            <a:r>
              <a:rPr lang="en-US" altLang="ko-KR" dirty="0"/>
              <a:t>, </a:t>
            </a:r>
            <a:r>
              <a:rPr lang="ko-KR" altLang="en-US" dirty="0" err="1"/>
              <a:t>라벨링된</a:t>
            </a:r>
            <a:r>
              <a:rPr lang="ko-KR" altLang="en-US" dirty="0"/>
              <a:t> 데이터 학습</a:t>
            </a:r>
            <a:endParaRPr lang="en-US" altLang="ko-KR" dirty="0"/>
          </a:p>
          <a:p>
            <a:pPr lvl="1"/>
            <a:r>
              <a:rPr lang="en-US" altLang="ko-KR" dirty="0" err="1"/>
              <a:t>Labelme</a:t>
            </a:r>
            <a:r>
              <a:rPr lang="en-US" altLang="ko-KR" dirty="0"/>
              <a:t> </a:t>
            </a:r>
            <a:r>
              <a:rPr lang="ko-KR" altLang="en-US" dirty="0"/>
              <a:t>사용 </a:t>
            </a:r>
            <a:r>
              <a:rPr lang="ko-KR" altLang="en-US" dirty="0" err="1"/>
              <a:t>라벨링</a:t>
            </a:r>
            <a:r>
              <a:rPr lang="en-US" altLang="ko-KR" dirty="0"/>
              <a:t>: 1</a:t>
            </a:r>
            <a:r>
              <a:rPr lang="ko-KR" altLang="en-US" dirty="0"/>
              <a:t>장의 이미지당 평균 </a:t>
            </a:r>
            <a:r>
              <a:rPr lang="en-US" altLang="ko-KR" dirty="0"/>
              <a:t>12</a:t>
            </a:r>
            <a:r>
              <a:rPr lang="ko-KR" altLang="en-US" dirty="0"/>
              <a:t>개정도 모공 발견</a:t>
            </a:r>
            <a:r>
              <a:rPr lang="en-US" altLang="ko-KR" dirty="0"/>
              <a:t>, 30~40</a:t>
            </a:r>
            <a:r>
              <a:rPr lang="ko-KR" altLang="en-US" dirty="0"/>
              <a:t>초 가량 소요됨</a:t>
            </a:r>
            <a:r>
              <a:rPr lang="en-US" altLang="ko-KR" dirty="0"/>
              <a:t>. </a:t>
            </a:r>
            <a:r>
              <a:rPr lang="ko-KR" altLang="en-US" dirty="0"/>
              <a:t>총 </a:t>
            </a:r>
            <a:r>
              <a:rPr lang="ko-KR" altLang="en-US" dirty="0" err="1"/>
              <a:t>사진수</a:t>
            </a:r>
            <a:r>
              <a:rPr lang="en-US" altLang="ko-KR" dirty="0"/>
              <a:t>: 31,312*35(</a:t>
            </a:r>
            <a:r>
              <a:rPr lang="ko-KR" altLang="en-US" dirty="0"/>
              <a:t>초</a:t>
            </a:r>
            <a:r>
              <a:rPr lang="en-US" altLang="ko-KR" dirty="0"/>
              <a:t>)/60(</a:t>
            </a:r>
            <a:r>
              <a:rPr lang="ko-KR" altLang="en-US" dirty="0"/>
              <a:t>초</a:t>
            </a:r>
            <a:r>
              <a:rPr lang="en-US" altLang="ko-KR" dirty="0"/>
              <a:t>)/60(</a:t>
            </a:r>
            <a:r>
              <a:rPr lang="ko-KR" altLang="en-US" dirty="0"/>
              <a:t>분</a:t>
            </a:r>
            <a:r>
              <a:rPr lang="en-US" altLang="ko-KR" dirty="0"/>
              <a:t>)=304.4(</a:t>
            </a:r>
            <a:r>
              <a:rPr lang="ko-KR" altLang="en-US" dirty="0"/>
              <a:t>시간</a:t>
            </a:r>
            <a:r>
              <a:rPr lang="en-US" altLang="ko-KR" dirty="0"/>
              <a:t>) </a:t>
            </a:r>
            <a:r>
              <a:rPr lang="ko-KR" altLang="en-US" dirty="0"/>
              <a:t>필요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457200" lvl="1" indent="0">
              <a:buNone/>
            </a:pPr>
            <a:r>
              <a:rPr lang="en-US" altLang="ko-KR" dirty="0">
                <a:sym typeface="Wingdings" panose="05000000000000000000" pitchFamily="2" charset="2"/>
              </a:rPr>
              <a:t> </a:t>
            </a:r>
            <a:r>
              <a:rPr lang="ko-KR" altLang="en-US" dirty="0" err="1">
                <a:sym typeface="Wingdings" panose="05000000000000000000" pitchFamily="2" charset="2"/>
              </a:rPr>
              <a:t>라벨링을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직접 다 </a:t>
            </a:r>
            <a:r>
              <a:rPr lang="ko-KR" altLang="en-US" dirty="0" err="1">
                <a:sym typeface="Wingdings" panose="05000000000000000000" pitchFamily="2" charset="2"/>
              </a:rPr>
              <a:t>할것인지</a:t>
            </a:r>
            <a:r>
              <a:rPr lang="en-US" altLang="ko-KR" dirty="0">
                <a:sym typeface="Wingdings" panose="05000000000000000000" pitchFamily="2" charset="2"/>
              </a:rPr>
              <a:t>? </a:t>
            </a:r>
            <a:r>
              <a:rPr lang="ko-KR" altLang="en-US" dirty="0">
                <a:sym typeface="Wingdings" panose="05000000000000000000" pitchFamily="2" charset="2"/>
              </a:rPr>
              <a:t>다른 방법이 있는지</a:t>
            </a:r>
            <a:r>
              <a:rPr lang="en-US" altLang="ko-KR" dirty="0">
                <a:sym typeface="Wingdings" panose="05000000000000000000" pitchFamily="2" charset="2"/>
              </a:rPr>
              <a:t>?</a:t>
            </a:r>
            <a:endParaRPr lang="en-US" altLang="ko-KR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7521618"/>
              </p:ext>
            </p:extLst>
          </p:nvPr>
        </p:nvGraphicFramePr>
        <p:xfrm>
          <a:off x="2031999" y="3042662"/>
          <a:ext cx="8128002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1900168937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127786265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073358900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902386463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406220335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297195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0. </a:t>
                      </a:r>
                      <a:r>
                        <a:rPr lang="ko-KR" altLang="en-US" dirty="0"/>
                        <a:t>양호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1. </a:t>
                      </a:r>
                      <a:r>
                        <a:rPr lang="ko-KR" altLang="en-US" dirty="0"/>
                        <a:t>경증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2. </a:t>
                      </a:r>
                      <a:r>
                        <a:rPr lang="ko-KR" altLang="en-US" dirty="0"/>
                        <a:t>중증도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3. </a:t>
                      </a:r>
                      <a:r>
                        <a:rPr lang="ko-KR" altLang="en-US" dirty="0"/>
                        <a:t>중증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총합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6924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미세각질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534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4,435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5,486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2,284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12,739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16955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탈모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534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13,346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3,797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836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18,513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59020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총합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31,312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5742836"/>
                  </a:ext>
                </a:extLst>
              </a:tr>
            </a:tbl>
          </a:graphicData>
        </a:graphic>
      </p:graphicFrame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2512" y="4946538"/>
            <a:ext cx="3342454" cy="1593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2812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9/28 </a:t>
            </a:r>
            <a:r>
              <a:rPr lang="ko-KR" altLang="en-US" dirty="0"/>
              <a:t>이후 진행할 내용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색상의 균일화 방법 찾기</a:t>
            </a:r>
            <a:r>
              <a:rPr lang="en-US" altLang="ko-KR" dirty="0"/>
              <a:t>(</a:t>
            </a:r>
            <a:r>
              <a:rPr lang="ko-KR" altLang="en-US" dirty="0"/>
              <a:t>빨간색 제외</a:t>
            </a:r>
            <a:r>
              <a:rPr lang="en-US" altLang="ko-KR" dirty="0"/>
              <a:t>, </a:t>
            </a:r>
            <a:r>
              <a:rPr lang="ko-KR" altLang="en-US" dirty="0"/>
              <a:t>나머지를 살구색으로 전처리</a:t>
            </a:r>
            <a:r>
              <a:rPr lang="en-US" altLang="ko-KR" dirty="0"/>
              <a:t>)</a:t>
            </a:r>
          </a:p>
          <a:p>
            <a:pPr fontAlgn="base"/>
            <a:r>
              <a:rPr lang="en-US" altLang="ko-KR" dirty="0" err="1"/>
              <a:t>ScalpEye</a:t>
            </a:r>
            <a:r>
              <a:rPr lang="en-US" altLang="ko-KR" dirty="0"/>
              <a:t> </a:t>
            </a:r>
            <a:r>
              <a:rPr lang="ko-KR" altLang="en-US" dirty="0"/>
              <a:t>논문에서 </a:t>
            </a:r>
            <a:r>
              <a:rPr lang="en-US" altLang="ko-KR" dirty="0"/>
              <a:t>SSD inception</a:t>
            </a:r>
            <a:r>
              <a:rPr lang="ko-KR" altLang="en-US" dirty="0"/>
              <a:t>의 정확도 및 효용성 체크</a:t>
            </a:r>
          </a:p>
          <a:p>
            <a:pPr fontAlgn="base"/>
            <a:r>
              <a:rPr lang="en-US" altLang="ko-KR" dirty="0" err="1"/>
              <a:t>ScalpEye</a:t>
            </a:r>
            <a:r>
              <a:rPr lang="en-US" altLang="ko-KR" dirty="0"/>
              <a:t> </a:t>
            </a:r>
            <a:r>
              <a:rPr lang="ko-KR" altLang="en-US" dirty="0"/>
              <a:t>논문에서 레이블 만든 방법 체크</a:t>
            </a:r>
          </a:p>
        </p:txBody>
      </p:sp>
    </p:spTree>
    <p:extLst>
      <p:ext uri="{BB962C8B-B14F-4D97-AF65-F5344CB8AC3E}">
        <p14:creationId xmlns:p14="http://schemas.microsoft.com/office/powerpoint/2010/main" val="34904131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9/28 </a:t>
            </a:r>
            <a:r>
              <a:rPr lang="ko-KR" altLang="en-US" dirty="0"/>
              <a:t>다른 발표 피드백 내용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적절한 데이터 증강 방법 찾기</a:t>
            </a:r>
            <a:r>
              <a:rPr lang="en-US" altLang="ko-KR" dirty="0"/>
              <a:t>: </a:t>
            </a:r>
            <a:r>
              <a:rPr lang="ko-KR" altLang="en-US" dirty="0"/>
              <a:t>상하 </a:t>
            </a:r>
            <a:r>
              <a:rPr lang="en-US" altLang="ko-KR" dirty="0"/>
              <a:t>flip</a:t>
            </a:r>
            <a:r>
              <a:rPr lang="ko-KR" altLang="en-US" dirty="0"/>
              <a:t>이</a:t>
            </a:r>
            <a:r>
              <a:rPr lang="en-US" altLang="ko-KR" dirty="0"/>
              <a:t> </a:t>
            </a:r>
            <a:r>
              <a:rPr lang="ko-KR" altLang="en-US" dirty="0"/>
              <a:t>유효한가</a:t>
            </a:r>
            <a:r>
              <a:rPr lang="en-US" altLang="ko-KR" dirty="0"/>
              <a:t>?, </a:t>
            </a:r>
            <a:r>
              <a:rPr lang="ko-KR" altLang="en-US" dirty="0"/>
              <a:t>피부색을 비슷하게 바꾸기</a:t>
            </a:r>
            <a:r>
              <a:rPr lang="en-US" altLang="ko-KR" dirty="0"/>
              <a:t>/</a:t>
            </a:r>
            <a:r>
              <a:rPr lang="ko-KR" altLang="en-US" dirty="0" err="1"/>
              <a:t>아예다르게</a:t>
            </a:r>
            <a:r>
              <a:rPr lang="ko-KR" altLang="en-US" dirty="0"/>
              <a:t> 하기</a:t>
            </a:r>
            <a:r>
              <a:rPr lang="en-US" altLang="ko-KR" dirty="0"/>
              <a:t>, </a:t>
            </a:r>
            <a:r>
              <a:rPr lang="ko-KR" altLang="en-US" dirty="0"/>
              <a:t>선명하게 하기</a:t>
            </a:r>
            <a:r>
              <a:rPr lang="en-US" altLang="ko-KR" dirty="0"/>
              <a:t>(</a:t>
            </a:r>
            <a:r>
              <a:rPr lang="ko-KR" altLang="en-US" dirty="0"/>
              <a:t>별로</a:t>
            </a:r>
            <a:r>
              <a:rPr lang="en-US" altLang="ko-KR" dirty="0"/>
              <a:t>)</a:t>
            </a:r>
          </a:p>
          <a:p>
            <a:r>
              <a:rPr lang="ko-KR" altLang="en-US" dirty="0" err="1"/>
              <a:t>미세각질</a:t>
            </a:r>
            <a:r>
              <a:rPr lang="en-US" altLang="ko-KR" dirty="0"/>
              <a:t>-</a:t>
            </a:r>
            <a:r>
              <a:rPr lang="ko-KR" altLang="en-US" dirty="0"/>
              <a:t>피부색의 상관성 확인하기</a:t>
            </a:r>
            <a:r>
              <a:rPr lang="en-US" altLang="ko-KR" dirty="0"/>
              <a:t>, </a:t>
            </a:r>
            <a:r>
              <a:rPr lang="ko-KR" altLang="en-US" dirty="0"/>
              <a:t>상관성이 있다면</a:t>
            </a:r>
            <a:r>
              <a:rPr lang="en-US" altLang="ko-KR" dirty="0"/>
              <a:t>, </a:t>
            </a:r>
            <a:r>
              <a:rPr lang="ko-KR" altLang="en-US" dirty="0"/>
              <a:t>피부색 처리를 하지 않는 것이 나을 수도 있음</a:t>
            </a:r>
            <a:endParaRPr lang="en-US" altLang="ko-KR" dirty="0"/>
          </a:p>
          <a:p>
            <a:r>
              <a:rPr lang="ko-KR" altLang="en-US" dirty="0"/>
              <a:t>이미지를 두고 퍼즐 맞추기</a:t>
            </a:r>
            <a:r>
              <a:rPr lang="en-US" altLang="ko-KR" dirty="0"/>
              <a:t>? 3X3 </a:t>
            </a:r>
            <a:r>
              <a:rPr lang="ko-KR" altLang="en-US" dirty="0"/>
              <a:t>쪼개기</a:t>
            </a:r>
            <a:r>
              <a:rPr lang="en-US" altLang="ko-KR" dirty="0"/>
              <a:t>, </a:t>
            </a:r>
            <a:r>
              <a:rPr lang="ko-KR" altLang="en-US" dirty="0"/>
              <a:t>데이터 맞추기 학습 </a:t>
            </a: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ko-KR" altLang="en-US" dirty="0">
                <a:sym typeface="Wingdings" panose="05000000000000000000" pitchFamily="2" charset="2"/>
              </a:rPr>
              <a:t>이미지에 대한 특성을 암묵적으로 학습함 </a:t>
            </a: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en-US" altLang="ko-KR" dirty="0" err="1">
                <a:sym typeface="Wingdings" panose="05000000000000000000" pitchFamily="2" charset="2"/>
              </a:rPr>
              <a:t>pretrain</a:t>
            </a:r>
            <a:r>
              <a:rPr lang="ko-KR" altLang="en-US" dirty="0">
                <a:sym typeface="Wingdings" panose="05000000000000000000" pitchFamily="2" charset="2"/>
              </a:rPr>
              <a:t> 효과 </a:t>
            </a:r>
            <a:r>
              <a:rPr lang="en-US" altLang="ko-KR" dirty="0">
                <a:sym typeface="Wingdings" panose="05000000000000000000" pitchFamily="2" charset="2"/>
              </a:rPr>
              <a:t/>
            </a:r>
            <a:br>
              <a:rPr lang="en-US" altLang="ko-KR" dirty="0">
                <a:sym typeface="Wingdings" panose="05000000000000000000" pitchFamily="2" charset="2"/>
              </a:rPr>
            </a:br>
            <a:r>
              <a:rPr lang="en-US" altLang="ko-KR" dirty="0">
                <a:sym typeface="Wingdings" panose="05000000000000000000" pitchFamily="2" charset="2"/>
                <a:hlinkClick r:id="rId2"/>
              </a:rPr>
              <a:t>https://arxiv.org/pdf/1603.09246.pdf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워드에 </a:t>
            </a:r>
            <a:r>
              <a:rPr lang="en-US" altLang="ko-KR" dirty="0" err="1">
                <a:sym typeface="Wingdings" panose="05000000000000000000" pitchFamily="2" charset="2"/>
              </a:rPr>
              <a:t>paperwithcodes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링크 </a:t>
            </a:r>
            <a:r>
              <a:rPr lang="ko-KR" altLang="en-US" dirty="0" err="1">
                <a:sym typeface="Wingdings" panose="05000000000000000000" pitchFamily="2" charset="2"/>
              </a:rPr>
              <a:t>올려줌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>
                <a:sym typeface="Wingdings" panose="05000000000000000000" pitchFamily="2" charset="2"/>
              </a:rPr>
              <a:t>추가 데이터</a:t>
            </a:r>
            <a:r>
              <a:rPr lang="en-US" altLang="ko-KR" dirty="0">
                <a:sym typeface="Wingdings" panose="05000000000000000000" pitchFamily="2" charset="2"/>
              </a:rPr>
              <a:t>: </a:t>
            </a:r>
            <a:r>
              <a:rPr lang="ko-KR" altLang="en-US" dirty="0">
                <a:sym typeface="Wingdings" panose="05000000000000000000" pitchFamily="2" charset="2"/>
              </a:rPr>
              <a:t>다음주 </a:t>
            </a:r>
            <a:r>
              <a:rPr lang="ko-KR" altLang="en-US" dirty="0" err="1">
                <a:sym typeface="Wingdings" panose="05000000000000000000" pitchFamily="2" charset="2"/>
              </a:rPr>
              <a:t>컨택</a:t>
            </a:r>
            <a:r>
              <a:rPr lang="ko-KR" altLang="en-US" dirty="0">
                <a:sym typeface="Wingdings" panose="05000000000000000000" pitchFamily="2" charset="2"/>
              </a:rPr>
              <a:t> 결과 알려주실 것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 err="1">
                <a:sym typeface="Wingdings" panose="05000000000000000000" pitchFamily="2" charset="2"/>
              </a:rPr>
              <a:t>Aihub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모델 코드 참고하기</a:t>
            </a:r>
            <a:r>
              <a:rPr lang="en-US" altLang="ko-KR" dirty="0">
                <a:sym typeface="Wingdings" panose="05000000000000000000" pitchFamily="2" charset="2"/>
              </a:rPr>
              <a:t>: </a:t>
            </a:r>
            <a:r>
              <a:rPr lang="ko-KR" altLang="en-US" dirty="0" err="1">
                <a:sym typeface="Wingdings" panose="05000000000000000000" pitchFamily="2" charset="2"/>
              </a:rPr>
              <a:t>카톡방</a:t>
            </a:r>
            <a:r>
              <a:rPr lang="en-US" altLang="ko-KR" dirty="0">
                <a:sym typeface="Wingdings" panose="05000000000000000000" pitchFamily="2" charset="2"/>
              </a:rPr>
              <a:t/>
            </a:r>
            <a:br>
              <a:rPr lang="en-US" altLang="ko-KR" dirty="0">
                <a:sym typeface="Wingdings" panose="05000000000000000000" pitchFamily="2" charset="2"/>
              </a:rPr>
            </a:br>
            <a:r>
              <a:rPr lang="en-US" altLang="ko-KR" dirty="0">
                <a:sym typeface="Wingdings" panose="05000000000000000000" pitchFamily="2" charset="2"/>
                <a:hlinkClick r:id="rId3"/>
              </a:rPr>
              <a:t>https://www.aihub.or.kr/aihubdata/data/view.do?currMenu=115&amp;topMenu=100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>
                <a:sym typeface="Wingdings" panose="05000000000000000000" pitchFamily="2" charset="2"/>
              </a:rPr>
              <a:t>모낭 개수 데이터를 활용하는 방법 알기</a:t>
            </a:r>
            <a:r>
              <a:rPr lang="en-US" altLang="ko-KR" dirty="0">
                <a:sym typeface="Wingdings" panose="05000000000000000000" pitchFamily="2" charset="2"/>
              </a:rPr>
              <a:t/>
            </a:r>
            <a:br>
              <a:rPr lang="en-US" altLang="ko-KR" dirty="0">
                <a:sym typeface="Wingdings" panose="05000000000000000000" pitchFamily="2" charset="2"/>
              </a:rPr>
            </a:br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52649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9/28 </a:t>
            </a:r>
            <a:r>
              <a:rPr lang="ko-KR" altLang="en-US" dirty="0"/>
              <a:t>발표에 대한 피드백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 err="1"/>
              <a:t>미팅로그에</a:t>
            </a:r>
            <a:r>
              <a:rPr lang="ko-KR" altLang="en-US" dirty="0"/>
              <a:t> 줌인 </a:t>
            </a:r>
            <a:r>
              <a:rPr lang="ko-KR" altLang="en-US" dirty="0" err="1"/>
              <a:t>줌아웃</a:t>
            </a:r>
            <a:r>
              <a:rPr lang="ko-KR" altLang="en-US" dirty="0"/>
              <a:t> 할 수 있다 적기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각질</a:t>
            </a:r>
            <a:r>
              <a:rPr lang="en-US" altLang="ko-KR" dirty="0"/>
              <a:t>: </a:t>
            </a:r>
            <a:r>
              <a:rPr lang="ko-KR" altLang="en-US" dirty="0"/>
              <a:t>형태나 까끌까끌한 부분 검출이 </a:t>
            </a:r>
            <a:r>
              <a:rPr lang="ko-KR" altLang="en-US" dirty="0" err="1"/>
              <a:t>주요부분일</a:t>
            </a:r>
            <a:r>
              <a:rPr lang="ko-KR" altLang="en-US" dirty="0"/>
              <a:t> 것</a:t>
            </a:r>
          </a:p>
          <a:p>
            <a:r>
              <a:rPr lang="ko-KR" altLang="en-US" dirty="0" err="1"/>
              <a:t>홍반</a:t>
            </a:r>
            <a:r>
              <a:rPr lang="en-US" altLang="ko-KR" dirty="0"/>
              <a:t>: </a:t>
            </a:r>
            <a:r>
              <a:rPr lang="ko-KR" altLang="en-US" dirty="0" err="1"/>
              <a:t>피부톤</a:t>
            </a:r>
            <a:r>
              <a:rPr lang="ko-KR" altLang="en-US" dirty="0"/>
              <a:t> 무시</a:t>
            </a:r>
            <a:r>
              <a:rPr lang="en-US" altLang="ko-KR" dirty="0"/>
              <a:t>x</a:t>
            </a:r>
            <a:r>
              <a:rPr lang="ko-KR" altLang="en-US" dirty="0" err="1"/>
              <a:t>미팅로그에</a:t>
            </a:r>
            <a:r>
              <a:rPr lang="ko-KR" altLang="en-US" dirty="0"/>
              <a:t> 줌인 </a:t>
            </a:r>
            <a:r>
              <a:rPr lang="ko-KR" altLang="en-US" dirty="0" err="1"/>
              <a:t>줌아웃</a:t>
            </a:r>
            <a:r>
              <a:rPr lang="ko-KR" altLang="en-US" dirty="0"/>
              <a:t> 할 수 있다 적기</a:t>
            </a:r>
          </a:p>
          <a:p>
            <a:r>
              <a:rPr lang="ko-KR" altLang="en-US" dirty="0">
                <a:solidFill>
                  <a:srgbClr val="FF0000"/>
                </a:solidFill>
              </a:rPr>
              <a:t>빨간색은 무시하고</a:t>
            </a:r>
            <a:r>
              <a:rPr lang="en-US" altLang="ko-KR" dirty="0">
                <a:solidFill>
                  <a:srgbClr val="FF0000"/>
                </a:solidFill>
              </a:rPr>
              <a:t>, </a:t>
            </a:r>
            <a:r>
              <a:rPr lang="ko-KR" altLang="en-US" dirty="0">
                <a:solidFill>
                  <a:srgbClr val="FF0000"/>
                </a:solidFill>
              </a:rPr>
              <a:t>초록</a:t>
            </a:r>
            <a:r>
              <a:rPr lang="en-US" altLang="ko-KR" dirty="0">
                <a:solidFill>
                  <a:srgbClr val="FF0000"/>
                </a:solidFill>
              </a:rPr>
              <a:t>, </a:t>
            </a:r>
            <a:r>
              <a:rPr lang="ko-KR" altLang="en-US" dirty="0">
                <a:solidFill>
                  <a:srgbClr val="FF0000"/>
                </a:solidFill>
              </a:rPr>
              <a:t>파랑을 처리하기</a:t>
            </a:r>
            <a:r>
              <a:rPr lang="en-US" altLang="ko-KR" dirty="0">
                <a:solidFill>
                  <a:srgbClr val="FF0000"/>
                </a:solidFill>
              </a:rPr>
              <a:t>: </a:t>
            </a:r>
            <a:r>
              <a:rPr lang="ko-KR" altLang="en-US" dirty="0">
                <a:solidFill>
                  <a:srgbClr val="FF0000"/>
                </a:solidFill>
              </a:rPr>
              <a:t>포토샵의 원리를 찾아서 코딩하기</a:t>
            </a:r>
            <a:endParaRPr lang="en-US" altLang="ko-KR" dirty="0"/>
          </a:p>
          <a:p>
            <a:r>
              <a:rPr lang="ko-KR" altLang="en-US" dirty="0"/>
              <a:t>모발 개수 세기</a:t>
            </a:r>
            <a:r>
              <a:rPr lang="en-US" altLang="ko-KR" dirty="0"/>
              <a:t>(</a:t>
            </a:r>
            <a:r>
              <a:rPr lang="ko-KR" altLang="en-US" dirty="0"/>
              <a:t>하영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최적의 톤이 있을 것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배경색 맞추기</a:t>
            </a:r>
          </a:p>
          <a:p>
            <a:r>
              <a:rPr lang="ko-KR" altLang="en-US" dirty="0">
                <a:solidFill>
                  <a:srgbClr val="FF0000"/>
                </a:solidFill>
              </a:rPr>
              <a:t>레이블 만든 방법</a:t>
            </a:r>
            <a:r>
              <a:rPr lang="en-US" altLang="ko-KR" dirty="0">
                <a:solidFill>
                  <a:srgbClr val="FF0000"/>
                </a:solidFill>
              </a:rPr>
              <a:t>, </a:t>
            </a:r>
            <a:r>
              <a:rPr lang="ko-KR" altLang="en-US" dirty="0">
                <a:solidFill>
                  <a:srgbClr val="FF0000"/>
                </a:solidFill>
              </a:rPr>
              <a:t>적용 시 정확도 </a:t>
            </a:r>
            <a:r>
              <a:rPr lang="ko-KR" altLang="en-US" dirty="0" err="1">
                <a:solidFill>
                  <a:srgbClr val="FF0000"/>
                </a:solidFill>
              </a:rPr>
              <a:t>알아오기</a:t>
            </a:r>
            <a:r>
              <a:rPr lang="en-US" altLang="ko-KR" dirty="0">
                <a:solidFill>
                  <a:srgbClr val="FF0000"/>
                </a:solidFill>
              </a:rPr>
              <a:t>!!</a:t>
            </a:r>
          </a:p>
        </p:txBody>
      </p:sp>
    </p:spTree>
    <p:extLst>
      <p:ext uri="{BB962C8B-B14F-4D97-AF65-F5344CB8AC3E}">
        <p14:creationId xmlns:p14="http://schemas.microsoft.com/office/powerpoint/2010/main" val="9201383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10/5</a:t>
            </a:r>
            <a:r>
              <a:rPr lang="ko-KR" altLang="en-US" dirty="0"/>
              <a:t>까지 진행상황</a:t>
            </a:r>
            <a:r>
              <a:rPr lang="en-US" altLang="ko-KR" dirty="0"/>
              <a:t>(1)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8458200" cy="2253465"/>
          </a:xfrm>
        </p:spPr>
        <p:txBody>
          <a:bodyPr>
            <a:normAutofit/>
          </a:bodyPr>
          <a:lstStyle/>
          <a:p>
            <a:r>
              <a:rPr lang="ko-KR" altLang="en-US" dirty="0"/>
              <a:t>포토샵 </a:t>
            </a:r>
            <a:r>
              <a:rPr lang="en-US" altLang="ko-KR" dirty="0"/>
              <a:t>Match Color </a:t>
            </a:r>
            <a:r>
              <a:rPr lang="ko-KR" altLang="en-US" dirty="0"/>
              <a:t>원리</a:t>
            </a:r>
            <a:r>
              <a:rPr lang="en-US" altLang="ko-KR" dirty="0"/>
              <a:t>: Luminance(</a:t>
            </a:r>
            <a:r>
              <a:rPr lang="ko-KR" altLang="en-US" dirty="0"/>
              <a:t>광도</a:t>
            </a:r>
            <a:r>
              <a:rPr lang="en-US" altLang="ko-KR" dirty="0"/>
              <a:t>), </a:t>
            </a:r>
            <a:br>
              <a:rPr lang="en-US" altLang="ko-KR" dirty="0"/>
            </a:br>
            <a:r>
              <a:rPr lang="en-US" altLang="ko-KR" dirty="0"/>
              <a:t>Color Intensity(</a:t>
            </a:r>
            <a:r>
              <a:rPr lang="ko-KR" altLang="en-US" dirty="0"/>
              <a:t>색상 강도</a:t>
            </a:r>
            <a:r>
              <a:rPr lang="en-US" altLang="ko-KR" dirty="0"/>
              <a:t>), Fade(</a:t>
            </a:r>
            <a:r>
              <a:rPr lang="ko-KR" altLang="en-US" dirty="0" err="1"/>
              <a:t>페이드</a:t>
            </a:r>
            <a:r>
              <a:rPr lang="en-US" altLang="ko-KR" dirty="0"/>
              <a:t>) </a:t>
            </a:r>
            <a:r>
              <a:rPr lang="ko-KR" altLang="en-US" dirty="0"/>
              <a:t>조정</a:t>
            </a:r>
            <a:endParaRPr lang="en-US" altLang="ko-KR" dirty="0"/>
          </a:p>
          <a:p>
            <a:r>
              <a:rPr lang="en-US" altLang="ko-KR" dirty="0"/>
              <a:t>Python Code: </a:t>
            </a:r>
            <a:r>
              <a:rPr lang="ko-KR" altLang="en-US" dirty="0"/>
              <a:t>단순히 평균을 구해서 광도와 색상 강도를 조정함</a:t>
            </a:r>
            <a:r>
              <a:rPr lang="en-US" altLang="ko-KR" dirty="0"/>
              <a:t>. </a:t>
            </a:r>
            <a:r>
              <a:rPr lang="ko-KR" altLang="en-US" dirty="0"/>
              <a:t>광도</a:t>
            </a:r>
            <a:r>
              <a:rPr lang="en-US" altLang="ko-KR" dirty="0"/>
              <a:t>(0),</a:t>
            </a:r>
            <a:r>
              <a:rPr lang="ko-KR" altLang="en-US" dirty="0"/>
              <a:t> 색상 강도</a:t>
            </a:r>
            <a:r>
              <a:rPr lang="en-US" altLang="ko-KR" dirty="0"/>
              <a:t>(0), </a:t>
            </a:r>
            <a:r>
              <a:rPr lang="ko-KR" altLang="en-US" dirty="0" err="1"/>
              <a:t>페이드</a:t>
            </a:r>
            <a:r>
              <a:rPr lang="en-US" altLang="ko-KR" dirty="0"/>
              <a:t>(X)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8314" y="293408"/>
            <a:ext cx="2895825" cy="3412592"/>
          </a:xfrm>
          <a:prstGeom prst="rect">
            <a:avLst/>
          </a:prstGeom>
        </p:spPr>
      </p:pic>
      <p:grpSp>
        <p:nvGrpSpPr>
          <p:cNvPr id="10" name="그룹 9"/>
          <p:cNvGrpSpPr/>
          <p:nvPr/>
        </p:nvGrpSpPr>
        <p:grpSpPr>
          <a:xfrm>
            <a:off x="1305391" y="3777717"/>
            <a:ext cx="9278125" cy="2620285"/>
            <a:chOff x="1974638" y="4190366"/>
            <a:chExt cx="8573998" cy="2466522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74638" y="5427389"/>
              <a:ext cx="1541677" cy="1229499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76496" y="5427389"/>
              <a:ext cx="1541677" cy="1229499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006959" y="5427389"/>
              <a:ext cx="1541677" cy="1229499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248916" y="5427389"/>
              <a:ext cx="1541677" cy="1229499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93770" y="4194454"/>
              <a:ext cx="1495546" cy="1121659"/>
            </a:xfrm>
            <a:prstGeom prst="rect">
              <a:avLst/>
            </a:prstGeom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24575" y="4190366"/>
              <a:ext cx="1506447" cy="1129835"/>
            </a:xfrm>
            <a:prstGeom prst="rect">
              <a:avLst/>
            </a:prstGeom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94112" y="4190366"/>
              <a:ext cx="1506447" cy="1129835"/>
            </a:xfrm>
            <a:prstGeom prst="rect">
              <a:avLst/>
            </a:prstGeom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71982" y="4194454"/>
              <a:ext cx="1495546" cy="1121659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97438" y="4194454"/>
              <a:ext cx="1505081" cy="1128811"/>
            </a:xfrm>
            <a:prstGeom prst="rect">
              <a:avLst/>
            </a:prstGeom>
          </p:spPr>
        </p:pic>
      </p:grpSp>
      <p:sp>
        <p:nvSpPr>
          <p:cNvPr id="5" name="직사각형 4"/>
          <p:cNvSpPr/>
          <p:nvPr/>
        </p:nvSpPr>
        <p:spPr>
          <a:xfrm>
            <a:off x="2222268" y="6479626"/>
            <a:ext cx="987462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50" dirty="0"/>
              <a:t>https://github.com/Yuyeon-Kim/ScalpAnalysis/commit/73ee1f8467d0fd34539b6add24a633bf39d3d873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28217912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10/5</a:t>
            </a:r>
            <a:r>
              <a:rPr lang="ko-KR" altLang="en-US" dirty="0"/>
              <a:t>까지 진행상황</a:t>
            </a:r>
            <a:r>
              <a:rPr lang="en-US" altLang="ko-KR" dirty="0"/>
              <a:t>(2)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ScalpEye</a:t>
            </a:r>
            <a:r>
              <a:rPr lang="en-US" altLang="ko-KR" dirty="0"/>
              <a:t> </a:t>
            </a:r>
            <a:r>
              <a:rPr lang="ko-KR" altLang="en-US" dirty="0"/>
              <a:t>논문에서 </a:t>
            </a:r>
            <a:r>
              <a:rPr lang="en-US" altLang="ko-KR" dirty="0"/>
              <a:t>SSD Inception</a:t>
            </a:r>
            <a:r>
              <a:rPr lang="ko-KR" altLang="en-US" dirty="0"/>
              <a:t>의 성능</a:t>
            </a:r>
            <a:r>
              <a:rPr lang="en-US" altLang="ko-KR" dirty="0"/>
              <a:t>: </a:t>
            </a:r>
            <a:r>
              <a:rPr lang="ko-KR" altLang="en-US" dirty="0"/>
              <a:t>전반적으로 </a:t>
            </a:r>
            <a:r>
              <a:rPr lang="en-US" altLang="ko-KR" dirty="0"/>
              <a:t>Faster-RCNN</a:t>
            </a:r>
            <a:r>
              <a:rPr lang="ko-KR" altLang="en-US" dirty="0"/>
              <a:t>에 비해 떨어지나</a:t>
            </a:r>
            <a:r>
              <a:rPr lang="en-US" altLang="ko-KR" dirty="0"/>
              <a:t>, map(.50 </a:t>
            </a:r>
            <a:r>
              <a:rPr lang="en-US" altLang="ko-KR" dirty="0" err="1"/>
              <a:t>IoU</a:t>
            </a:r>
            <a:r>
              <a:rPr lang="en-US" altLang="ko-KR" dirty="0"/>
              <a:t>)</a:t>
            </a:r>
            <a:r>
              <a:rPr lang="ko-KR" altLang="en-US" dirty="0"/>
              <a:t>일 때 </a:t>
            </a:r>
            <a:r>
              <a:rPr lang="en-US" altLang="ko-KR" dirty="0"/>
              <a:t>99.58%</a:t>
            </a:r>
            <a:r>
              <a:rPr lang="ko-KR" altLang="en-US" dirty="0"/>
              <a:t>로 높은 성능</a:t>
            </a:r>
            <a:endParaRPr lang="en-US" altLang="ko-KR" dirty="0"/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가정</a:t>
            </a:r>
            <a:r>
              <a:rPr lang="en-US" altLang="ko-KR" dirty="0">
                <a:sym typeface="Wingdings" panose="05000000000000000000" pitchFamily="2" charset="2"/>
              </a:rPr>
              <a:t>1. prediction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 err="1">
                <a:sym typeface="Wingdings" panose="05000000000000000000" pitchFamily="2" charset="2"/>
              </a:rPr>
              <a:t>bbox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수는 정상적이나</a:t>
            </a:r>
            <a:r>
              <a:rPr lang="en-US" altLang="ko-KR" dirty="0">
                <a:sym typeface="Wingdings" panose="05000000000000000000" pitchFamily="2" charset="2"/>
              </a:rPr>
              <a:t>, ground truth</a:t>
            </a:r>
            <a:r>
              <a:rPr lang="ko-KR" altLang="en-US" dirty="0">
                <a:sym typeface="Wingdings" panose="05000000000000000000" pitchFamily="2" charset="2"/>
              </a:rPr>
              <a:t>와 위치가 덜 겹친다</a:t>
            </a:r>
            <a:r>
              <a:rPr lang="en-US" altLang="ko-KR" dirty="0">
                <a:sym typeface="Wingdings" panose="05000000000000000000" pitchFamily="2" charset="2"/>
              </a:rPr>
              <a:t>  </a:t>
            </a:r>
            <a:r>
              <a:rPr lang="ko-KR" altLang="en-US" dirty="0">
                <a:sym typeface="Wingdings" panose="05000000000000000000" pitchFamily="2" charset="2"/>
              </a:rPr>
              <a:t>탈모 </a:t>
            </a:r>
            <a:r>
              <a:rPr lang="en-US" altLang="ko-KR" dirty="0">
                <a:sym typeface="Wingdings" panose="05000000000000000000" pitchFamily="2" charset="2"/>
              </a:rPr>
              <a:t>Classification</a:t>
            </a:r>
            <a:r>
              <a:rPr lang="ko-KR" altLang="en-US" dirty="0">
                <a:sym typeface="Wingdings" panose="05000000000000000000" pitchFamily="2" charset="2"/>
              </a:rPr>
              <a:t>은 가능할 수도 있음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가정</a:t>
            </a:r>
            <a:r>
              <a:rPr lang="en-US" altLang="ko-KR" dirty="0">
                <a:sym typeface="Wingdings" panose="05000000000000000000" pitchFamily="2" charset="2"/>
              </a:rPr>
              <a:t>2. prediction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 err="1">
                <a:sym typeface="Wingdings" panose="05000000000000000000" pitchFamily="2" charset="2"/>
              </a:rPr>
              <a:t>bbox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가 굉장히 많아서 </a:t>
            </a:r>
            <a:r>
              <a:rPr lang="en-US" altLang="ko-KR" dirty="0">
                <a:sym typeface="Wingdings" panose="05000000000000000000" pitchFamily="2" charset="2"/>
              </a:rPr>
              <a:t>.50IoU</a:t>
            </a:r>
            <a:r>
              <a:rPr lang="ko-KR" altLang="en-US" dirty="0">
                <a:sym typeface="Wingdings" panose="05000000000000000000" pitchFamily="2" charset="2"/>
              </a:rPr>
              <a:t>일 때만 성능이 높다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br>
              <a:rPr lang="en-US" altLang="ko-KR" dirty="0">
                <a:sym typeface="Wingdings" panose="05000000000000000000" pitchFamily="2" charset="2"/>
              </a:rPr>
            </a:b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예측 결과를 보고 </a:t>
            </a:r>
            <a:r>
              <a:rPr lang="en-US" altLang="ko-KR" dirty="0">
                <a:sym typeface="Wingdings" panose="05000000000000000000" pitchFamily="2" charset="2"/>
              </a:rPr>
              <a:t>classification </a:t>
            </a:r>
            <a:r>
              <a:rPr lang="ko-KR" altLang="en-US" dirty="0">
                <a:sym typeface="Wingdings" panose="05000000000000000000" pitchFamily="2" charset="2"/>
              </a:rPr>
              <a:t>결과를 도출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분석해야 할 듯</a:t>
            </a:r>
            <a:endParaRPr lang="en-US" altLang="ko-KR" dirty="0">
              <a:sym typeface="Wingdings" panose="05000000000000000000" pitchFamily="2" charset="2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3439582" y="4162951"/>
            <a:ext cx="5189258" cy="2499440"/>
            <a:chOff x="995082" y="2353379"/>
            <a:chExt cx="9885444" cy="4504621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95082" y="4353180"/>
              <a:ext cx="9885444" cy="1231429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06949" y="5672023"/>
              <a:ext cx="8957773" cy="1185977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95082" y="2353379"/>
              <a:ext cx="9750993" cy="1912387"/>
            </a:xfrm>
            <a:prstGeom prst="rect">
              <a:avLst/>
            </a:prstGeom>
          </p:spPr>
        </p:pic>
        <p:sp>
          <p:nvSpPr>
            <p:cNvPr id="7" name="직사각형 6"/>
            <p:cNvSpPr/>
            <p:nvPr/>
          </p:nvSpPr>
          <p:spPr>
            <a:xfrm>
              <a:off x="5047129" y="2976282"/>
              <a:ext cx="1559859" cy="1289484"/>
            </a:xfrm>
            <a:prstGeom prst="rect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905905" y="4887479"/>
              <a:ext cx="5573836" cy="222403"/>
            </a:xfrm>
            <a:prstGeom prst="rect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5600670" y="6184158"/>
              <a:ext cx="4493589" cy="222403"/>
            </a:xfrm>
            <a:prstGeom prst="rect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7126941" y="6024283"/>
              <a:ext cx="968188" cy="76903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7128366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10/5</a:t>
            </a:r>
            <a:r>
              <a:rPr lang="ko-KR" altLang="en-US" dirty="0"/>
              <a:t>까지 진행상황</a:t>
            </a:r>
            <a:r>
              <a:rPr lang="en-US" altLang="ko-KR" dirty="0"/>
              <a:t>(3)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labeling</a:t>
            </a:r>
            <a:r>
              <a:rPr lang="ko-KR" altLang="en-US" dirty="0"/>
              <a:t> 가이드</a:t>
            </a:r>
            <a:endParaRPr lang="en-US" altLang="ko-KR" dirty="0"/>
          </a:p>
          <a:p>
            <a:pPr lvl="1"/>
            <a:r>
              <a:rPr lang="en-US" altLang="ko-KR" dirty="0"/>
              <a:t>Class: dandruff(</a:t>
            </a:r>
            <a:r>
              <a:rPr lang="ko-KR" altLang="en-US" dirty="0"/>
              <a:t>비듬</a:t>
            </a:r>
            <a:r>
              <a:rPr lang="en-US" altLang="ko-KR" dirty="0"/>
              <a:t>) , folliculitis(</a:t>
            </a:r>
            <a:r>
              <a:rPr lang="ko-KR" altLang="en-US" dirty="0" err="1"/>
              <a:t>모낭염</a:t>
            </a:r>
            <a:r>
              <a:rPr lang="en-US" altLang="ko-KR" dirty="0"/>
              <a:t>),  </a:t>
            </a:r>
            <a:r>
              <a:rPr lang="en-US" altLang="ko-KR" dirty="0" err="1"/>
              <a:t>hair_loss</a:t>
            </a:r>
            <a:r>
              <a:rPr lang="en-US" altLang="ko-KR" dirty="0"/>
              <a:t>(</a:t>
            </a:r>
            <a:r>
              <a:rPr lang="ko-KR" altLang="en-US" dirty="0"/>
              <a:t>탈모</a:t>
            </a:r>
            <a:r>
              <a:rPr lang="en-US" altLang="ko-KR" dirty="0"/>
              <a:t>), </a:t>
            </a:r>
            <a:r>
              <a:rPr lang="en-US" altLang="ko-KR" dirty="0" err="1"/>
              <a:t>oily_hair</a:t>
            </a:r>
            <a:r>
              <a:rPr lang="en-US" altLang="ko-KR" dirty="0"/>
              <a:t>(</a:t>
            </a:r>
            <a:r>
              <a:rPr lang="ko-KR" altLang="en-US" dirty="0"/>
              <a:t>유분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dandruff/</a:t>
            </a:r>
            <a:r>
              <a:rPr lang="en-US" altLang="ko-KR" dirty="0" err="1"/>
              <a:t>follicultites</a:t>
            </a:r>
            <a:r>
              <a:rPr lang="en-US" altLang="ko-KR" dirty="0"/>
              <a:t>/</a:t>
            </a:r>
            <a:r>
              <a:rPr lang="en-US" altLang="ko-KR" dirty="0" err="1"/>
              <a:t>oily_hair</a:t>
            </a:r>
            <a:r>
              <a:rPr lang="en-US" altLang="ko-KR" dirty="0"/>
              <a:t>: </a:t>
            </a:r>
            <a:r>
              <a:rPr lang="ko-KR" altLang="en-US" dirty="0"/>
              <a:t>환부 조금 잘리더라도 타이트하게</a:t>
            </a:r>
            <a:endParaRPr lang="en-US" altLang="ko-KR" dirty="0"/>
          </a:p>
          <a:p>
            <a:pPr lvl="1"/>
            <a:r>
              <a:rPr lang="en-US" altLang="ko-KR" dirty="0" err="1"/>
              <a:t>hair_loss</a:t>
            </a:r>
            <a:r>
              <a:rPr lang="en-US" altLang="ko-KR" dirty="0"/>
              <a:t>: </a:t>
            </a:r>
            <a:r>
              <a:rPr lang="ko-KR" altLang="en-US" dirty="0"/>
              <a:t>환부가 모두 포함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되도록</a:t>
            </a:r>
            <a:r>
              <a:rPr lang="en-US" altLang="ko-KR" dirty="0"/>
              <a:t>, </a:t>
            </a:r>
            <a:r>
              <a:rPr lang="ko-KR" altLang="en-US" dirty="0"/>
              <a:t>조금의 여백 괜찮음</a:t>
            </a:r>
            <a:endParaRPr lang="en-US" altLang="ko-KR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9804" y="3032559"/>
            <a:ext cx="6239819" cy="3741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621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8B5748-5A9F-F74F-BBAC-AC6081CCD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9</a:t>
            </a:r>
            <a:r>
              <a:rPr kumimoji="1" lang="en-US" altLang="ko-KR" dirty="0"/>
              <a:t>/7</a:t>
            </a:r>
            <a:r>
              <a:rPr kumimoji="1" lang="ko-KR" altLang="en-US" dirty="0"/>
              <a:t> 까지 진행 상황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4F2FC03-6A32-A247-A798-3F490D62B8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" altLang="ko-Kore-KR" dirty="0"/>
              <a:t>Dataset Enhancement in Hair Follicle Detection: ESENSEI Challenge</a:t>
            </a:r>
            <a:r>
              <a:rPr kumimoji="1" lang="ko-KR" altLang="en-US" dirty="0"/>
              <a:t> 및 </a:t>
            </a:r>
            <a:r>
              <a:rPr kumimoji="1" lang="en" altLang="ko-KR" dirty="0" err="1"/>
              <a:t>ScalpEye</a:t>
            </a:r>
            <a:r>
              <a:rPr kumimoji="1" lang="ko-KR" altLang="en-US" dirty="0"/>
              <a:t> 정독</a:t>
            </a:r>
            <a:endParaRPr kumimoji="1" lang="en-US" altLang="ko-KR" dirty="0"/>
          </a:p>
          <a:p>
            <a:r>
              <a:rPr kumimoji="1" lang="ko-KR" altLang="en-US" dirty="0"/>
              <a:t>유형별 두피 이미지 </a:t>
            </a:r>
            <a:r>
              <a:rPr kumimoji="1" lang="ko-KR" altLang="en-US" dirty="0" err="1"/>
              <a:t>데이터셋</a:t>
            </a:r>
            <a:r>
              <a:rPr kumimoji="1" lang="ko-KR" altLang="en-US" dirty="0"/>
              <a:t> 확보 완료</a:t>
            </a:r>
            <a:endParaRPr kumimoji="1" lang="en-US" altLang="ko-KR" dirty="0"/>
          </a:p>
          <a:p>
            <a:r>
              <a:rPr kumimoji="1" lang="en-US" altLang="ko-Kore-KR" dirty="0"/>
              <a:t>SSD </a:t>
            </a:r>
            <a:r>
              <a:rPr kumimoji="1" lang="ko-KR" altLang="en-US" dirty="0"/>
              <a:t>오픈소스 실행 </a:t>
            </a:r>
            <a:r>
              <a:rPr kumimoji="1" lang="ko-KR" altLang="en-US" dirty="0" err="1"/>
              <a:t>시도중</a:t>
            </a:r>
            <a:endParaRPr kumimoji="1" lang="en-US" altLang="ko-KR" dirty="0"/>
          </a:p>
          <a:p>
            <a:pPr marL="914400" lvl="1" indent="-457200">
              <a:buFont typeface="+mj-lt"/>
              <a:buAutoNum type="arabicPeriod"/>
            </a:pPr>
            <a:r>
              <a:rPr lang="en" altLang="ko-Kore-KR" dirty="0" err="1"/>
              <a:t>ssd.pytorch</a:t>
            </a:r>
            <a:r>
              <a:rPr lang="en" altLang="ko-Kore-KR" dirty="0"/>
              <a:t>: import </a:t>
            </a:r>
            <a:r>
              <a:rPr lang="ko-KR" altLang="en-US" dirty="0"/>
              <a:t>경로 설정 오류</a:t>
            </a:r>
            <a:r>
              <a:rPr lang="en-US" altLang="ko-KR" dirty="0"/>
              <a:t>, </a:t>
            </a:r>
            <a:r>
              <a:rPr lang="ko-KR" altLang="en-US" dirty="0" err="1"/>
              <a:t>데이터셋</a:t>
            </a:r>
            <a:r>
              <a:rPr lang="ko-KR" altLang="en-US" dirty="0"/>
              <a:t> 불러오기 오류</a:t>
            </a:r>
          </a:p>
          <a:p>
            <a:pPr marL="914400" lvl="1" indent="-457200">
              <a:buFont typeface="+mj-lt"/>
              <a:buAutoNum type="arabicPeriod"/>
            </a:pPr>
            <a:r>
              <a:rPr lang="en" altLang="ko-Kore-KR" dirty="0"/>
              <a:t>vision: </a:t>
            </a:r>
            <a:r>
              <a:rPr lang="ko-KR" altLang="en-US" dirty="0"/>
              <a:t>설치</a:t>
            </a:r>
            <a:r>
              <a:rPr lang="en" altLang="ko-Kore-KR" dirty="0"/>
              <a:t> </a:t>
            </a:r>
            <a:r>
              <a:rPr lang="ko-KR" altLang="en-US" dirty="0"/>
              <a:t>오류</a:t>
            </a:r>
          </a:p>
          <a:p>
            <a:pPr marL="914400" lvl="1" indent="-457200">
              <a:buFont typeface="+mj-lt"/>
              <a:buAutoNum type="arabicPeriod"/>
            </a:pPr>
            <a:r>
              <a:rPr lang="en" altLang="ko-Kore-KR" dirty="0" err="1"/>
              <a:t>mmdetection</a:t>
            </a:r>
            <a:r>
              <a:rPr lang="en" altLang="ko-Kore-KR" dirty="0"/>
              <a:t>: </a:t>
            </a:r>
            <a:r>
              <a:rPr lang="ko-KR" altLang="en-US" dirty="0"/>
              <a:t>라이브러리 설치 및 데모 실행 완료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0165939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10/5 </a:t>
            </a:r>
            <a:r>
              <a:rPr lang="ko-KR" altLang="en-US" dirty="0"/>
              <a:t>부록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모델 예측 결과</a:t>
            </a:r>
            <a:r>
              <a:rPr lang="en-US" altLang="ko-KR" dirty="0"/>
              <a:t>(</a:t>
            </a:r>
            <a:r>
              <a:rPr lang="ko-KR" altLang="en-US" dirty="0"/>
              <a:t>어떤 모델인지 나와있지 않음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6987" y="4074594"/>
            <a:ext cx="5722638" cy="246520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2074" y="4074594"/>
            <a:ext cx="2741553" cy="246520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463" y="4110791"/>
            <a:ext cx="2710947" cy="242900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55505" y="1027906"/>
            <a:ext cx="3019846" cy="3229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3795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10/5 </a:t>
            </a:r>
            <a:r>
              <a:rPr lang="ko-KR" altLang="en-US" dirty="0"/>
              <a:t>이후 진행할 내용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피부색 전처리 붉은</a:t>
            </a:r>
            <a:r>
              <a:rPr lang="en-US" altLang="ko-KR" dirty="0"/>
              <a:t>/</a:t>
            </a:r>
            <a:r>
              <a:rPr lang="ko-KR" altLang="en-US" dirty="0"/>
              <a:t>노란 색 처리 방법 고안</a:t>
            </a:r>
            <a:endParaRPr lang="en-US" altLang="ko-KR" dirty="0"/>
          </a:p>
          <a:p>
            <a:r>
              <a:rPr lang="ko-KR" altLang="en-US" dirty="0"/>
              <a:t>객체 탐지</a:t>
            </a: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ko-KR" altLang="en-US" dirty="0">
                <a:sym typeface="Wingdings" panose="05000000000000000000" pitchFamily="2" charset="2"/>
              </a:rPr>
              <a:t>분류 방법 조사</a:t>
            </a:r>
            <a:r>
              <a:rPr lang="en-US" altLang="ko-KR" dirty="0">
                <a:sym typeface="Wingdings" panose="05000000000000000000" pitchFamily="2" charset="2"/>
              </a:rPr>
              <a:t>(</a:t>
            </a:r>
            <a:r>
              <a:rPr lang="ko-KR" altLang="en-US" dirty="0">
                <a:sym typeface="Wingdings" panose="05000000000000000000" pitchFamily="2" charset="2"/>
              </a:rPr>
              <a:t>객체 탐지를 </a:t>
            </a:r>
            <a:r>
              <a:rPr lang="en-US" altLang="ko-KR" dirty="0">
                <a:sym typeface="Wingdings" panose="05000000000000000000" pitchFamily="2" charset="2"/>
              </a:rPr>
              <a:t>crop </a:t>
            </a:r>
            <a:r>
              <a:rPr lang="ko-KR" altLang="en-US" dirty="0">
                <a:sym typeface="Wingdings" panose="05000000000000000000" pitchFamily="2" charset="2"/>
              </a:rPr>
              <a:t>전처리 수단으로 활용</a:t>
            </a:r>
            <a:r>
              <a:rPr lang="en-US" altLang="ko-KR" dirty="0">
                <a:sym typeface="Wingdings" panose="05000000000000000000" pitchFamily="2" charset="2"/>
              </a:rPr>
              <a:t>)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144640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10/5 </a:t>
            </a:r>
            <a:r>
              <a:rPr lang="ko-KR" altLang="en-US" dirty="0"/>
              <a:t>피드백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>
                <a:solidFill>
                  <a:srgbClr val="FF0000"/>
                </a:solidFill>
              </a:rPr>
              <a:t>미세각질</a:t>
            </a:r>
            <a:r>
              <a:rPr lang="ko-KR" altLang="en-US" dirty="0">
                <a:solidFill>
                  <a:srgbClr val="FF0000"/>
                </a:solidFill>
              </a:rPr>
              <a:t> 전처리 후 </a:t>
            </a:r>
            <a:r>
              <a:rPr lang="ko-KR" altLang="en-US" dirty="0" err="1">
                <a:solidFill>
                  <a:srgbClr val="FF0000"/>
                </a:solidFill>
              </a:rPr>
              <a:t>데이터셋</a:t>
            </a:r>
            <a:r>
              <a:rPr lang="ko-KR" altLang="en-US" dirty="0">
                <a:solidFill>
                  <a:srgbClr val="FF0000"/>
                </a:solidFill>
              </a:rPr>
              <a:t> 만들어서 폴더에 추가하기</a:t>
            </a:r>
            <a:r>
              <a:rPr lang="en-US" altLang="ko-KR" dirty="0">
                <a:solidFill>
                  <a:srgbClr val="FF0000"/>
                </a:solidFill>
              </a:rPr>
              <a:t>(4000</a:t>
            </a:r>
            <a:r>
              <a:rPr lang="ko-KR" altLang="en-US" dirty="0">
                <a:solidFill>
                  <a:srgbClr val="FF0000"/>
                </a:solidFill>
              </a:rPr>
              <a:t>개 이미지 원본 데이터만</a:t>
            </a:r>
            <a:r>
              <a:rPr lang="en-US" altLang="ko-KR" dirty="0">
                <a:solidFill>
                  <a:srgbClr val="FF0000"/>
                </a:solidFill>
              </a:rPr>
              <a:t>)</a:t>
            </a:r>
          </a:p>
          <a:p>
            <a:r>
              <a:rPr lang="ko-KR" altLang="en-US" dirty="0"/>
              <a:t>탈모의 경우 다른 어프로치 가능</a:t>
            </a:r>
            <a:r>
              <a:rPr lang="en-US" altLang="ko-KR" dirty="0"/>
              <a:t>, </a:t>
            </a:r>
            <a:r>
              <a:rPr lang="ko-KR" altLang="en-US" dirty="0"/>
              <a:t>탈모 부분에서 </a:t>
            </a:r>
            <a:r>
              <a:rPr lang="ko-KR" altLang="en-US" dirty="0" err="1"/>
              <a:t>바운딩</a:t>
            </a:r>
            <a:r>
              <a:rPr lang="ko-KR" altLang="en-US" dirty="0"/>
              <a:t> 박스로 학습시킬 수 </a:t>
            </a:r>
            <a:r>
              <a:rPr lang="ko-KR" altLang="en-US" dirty="0" err="1"/>
              <a:t>있을듯</a:t>
            </a:r>
            <a:r>
              <a:rPr lang="en-US" altLang="ko-KR" dirty="0"/>
              <a:t>-&gt; </a:t>
            </a:r>
            <a:r>
              <a:rPr lang="ko-KR" altLang="en-US" dirty="0"/>
              <a:t>해보기</a:t>
            </a:r>
          </a:p>
          <a:p>
            <a:r>
              <a:rPr lang="ko-KR" altLang="en-US" dirty="0">
                <a:solidFill>
                  <a:srgbClr val="FF0000"/>
                </a:solidFill>
              </a:rPr>
              <a:t>탈모 관련 </a:t>
            </a:r>
            <a:r>
              <a:rPr lang="ko-KR" altLang="en-US" dirty="0" err="1">
                <a:solidFill>
                  <a:srgbClr val="FF0000"/>
                </a:solidFill>
              </a:rPr>
              <a:t>어노테이션</a:t>
            </a:r>
            <a:r>
              <a:rPr lang="ko-KR" altLang="en-US" dirty="0">
                <a:solidFill>
                  <a:srgbClr val="FF0000"/>
                </a:solidFill>
              </a:rPr>
              <a:t> 할 수 있는 데이터 구매해달라고 </a:t>
            </a:r>
            <a:r>
              <a:rPr lang="ko-KR" altLang="en-US" dirty="0" err="1">
                <a:solidFill>
                  <a:srgbClr val="FF0000"/>
                </a:solidFill>
              </a:rPr>
              <a:t>요청드리기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en-US" altLang="ko-KR" dirty="0">
                <a:solidFill>
                  <a:srgbClr val="FF0000"/>
                </a:solidFill>
              </a:rPr>
              <a:t>+ </a:t>
            </a:r>
            <a:r>
              <a:rPr lang="ko-KR" altLang="en-US" dirty="0">
                <a:solidFill>
                  <a:srgbClr val="FF0000"/>
                </a:solidFill>
              </a:rPr>
              <a:t>데이터 오면 일부는 내가 이상해 </a:t>
            </a:r>
            <a:r>
              <a:rPr lang="ko-KR" altLang="en-US" dirty="0" err="1">
                <a:solidFill>
                  <a:srgbClr val="FF0000"/>
                </a:solidFill>
              </a:rPr>
              <a:t>보이는거</a:t>
            </a:r>
            <a:r>
              <a:rPr lang="ko-KR" altLang="en-US" dirty="0">
                <a:solidFill>
                  <a:srgbClr val="FF0000"/>
                </a:solidFill>
              </a:rPr>
              <a:t> 고치기</a:t>
            </a:r>
          </a:p>
          <a:p>
            <a:r>
              <a:rPr lang="ko-KR" altLang="en-US" dirty="0"/>
              <a:t>객체 탐지</a:t>
            </a: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ko-KR" altLang="en-US" dirty="0">
                <a:sym typeface="Wingdings" panose="05000000000000000000" pitchFamily="2" charset="2"/>
              </a:rPr>
              <a:t>분류 방법</a:t>
            </a:r>
            <a:r>
              <a:rPr lang="en-US" altLang="ko-KR" dirty="0">
                <a:sym typeface="Wingdings" panose="05000000000000000000" pitchFamily="2" charset="2"/>
              </a:rPr>
              <a:t>: </a:t>
            </a:r>
            <a:r>
              <a:rPr lang="ko-KR" altLang="en-US" dirty="0"/>
              <a:t>전처리 부분에 집중</a:t>
            </a:r>
            <a:r>
              <a:rPr lang="en-US" altLang="ko-KR" dirty="0"/>
              <a:t>, </a:t>
            </a:r>
            <a:r>
              <a:rPr lang="ko-KR" altLang="en-US" dirty="0">
                <a:sym typeface="Wingdings" panose="05000000000000000000" pitchFamily="2" charset="2"/>
              </a:rPr>
              <a:t>객체 탐지를 </a:t>
            </a:r>
            <a:r>
              <a:rPr lang="en-US" altLang="ko-KR" dirty="0">
                <a:sym typeface="Wingdings" panose="05000000000000000000" pitchFamily="2" charset="2"/>
              </a:rPr>
              <a:t>crop </a:t>
            </a:r>
            <a:r>
              <a:rPr lang="ko-KR" altLang="en-US" dirty="0">
                <a:sym typeface="Wingdings" panose="05000000000000000000" pitchFamily="2" charset="2"/>
              </a:rPr>
              <a:t>전처리 수단으로 활용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132318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3967" y="4340134"/>
            <a:ext cx="1172505" cy="935081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10/12 </a:t>
            </a:r>
            <a:r>
              <a:rPr lang="ko-KR" altLang="en-US" dirty="0"/>
              <a:t>진행상황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3009847"/>
          </a:xfrm>
        </p:spPr>
        <p:txBody>
          <a:bodyPr>
            <a:normAutofit/>
          </a:bodyPr>
          <a:lstStyle/>
          <a:p>
            <a:r>
              <a:rPr lang="ko-KR" altLang="en-US" dirty="0" err="1"/>
              <a:t>미세각질</a:t>
            </a:r>
            <a:r>
              <a:rPr lang="ko-KR" altLang="en-US" dirty="0"/>
              <a:t> </a:t>
            </a:r>
            <a:r>
              <a:rPr lang="en-US" altLang="ko-KR" dirty="0" err="1"/>
              <a:t>Training&amp;Validation</a:t>
            </a:r>
            <a:r>
              <a:rPr lang="en-US" altLang="ko-KR" dirty="0"/>
              <a:t> </a:t>
            </a:r>
            <a:r>
              <a:rPr lang="ko-KR" altLang="en-US" dirty="0"/>
              <a:t>전처리 데이터 공유</a:t>
            </a:r>
            <a:endParaRPr lang="en-US" altLang="ko-KR" dirty="0"/>
          </a:p>
          <a:p>
            <a:r>
              <a:rPr lang="ko-KR" altLang="en-US" dirty="0"/>
              <a:t>탈모 관련 </a:t>
            </a:r>
            <a:r>
              <a:rPr lang="ko-KR" altLang="en-US" dirty="0" err="1"/>
              <a:t>데이터셋</a:t>
            </a:r>
            <a:r>
              <a:rPr lang="ko-KR" altLang="en-US" dirty="0"/>
              <a:t> 요청</a:t>
            </a:r>
            <a:endParaRPr lang="en-US" altLang="ko-KR" dirty="0"/>
          </a:p>
          <a:p>
            <a:r>
              <a:rPr lang="ko-KR" altLang="en-US" dirty="0"/>
              <a:t>붉은 색 처리하기</a:t>
            </a:r>
            <a:endParaRPr lang="en-US" altLang="ko-KR" dirty="0"/>
          </a:p>
          <a:p>
            <a:pPr lvl="1"/>
            <a:r>
              <a:rPr lang="ko-KR" altLang="en-US" dirty="0"/>
              <a:t>부분적으로 붉은 색이 많이 분포한 것이 문제</a:t>
            </a:r>
            <a:endParaRPr lang="en-US" altLang="ko-KR" dirty="0"/>
          </a:p>
          <a:p>
            <a:pPr lvl="1"/>
            <a:r>
              <a:rPr lang="ko-KR" altLang="en-US" dirty="0"/>
              <a:t>오픈소스 참고해 다방면으로 시도 중</a:t>
            </a:r>
            <a:endParaRPr lang="en-US" altLang="ko-KR" dirty="0"/>
          </a:p>
          <a:p>
            <a:pPr lvl="1"/>
            <a:r>
              <a:rPr lang="ko-KR" altLang="en-US" dirty="0"/>
              <a:t>흑백으로 바꾸는 것도 고려사항</a:t>
            </a:r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3967" y="5335348"/>
            <a:ext cx="1172505" cy="93508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1628" y="3507653"/>
            <a:ext cx="3427328" cy="292550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087847" y="6467770"/>
            <a:ext cx="3449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색상 처리 의도한 대로 되지 않음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6912" y="4610351"/>
            <a:ext cx="2120348" cy="166007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727344" y="6283104"/>
            <a:ext cx="2988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붉은 색 기존 처리 방법 적용</a:t>
            </a:r>
          </a:p>
        </p:txBody>
      </p:sp>
    </p:spTree>
    <p:extLst>
      <p:ext uri="{BB962C8B-B14F-4D97-AF65-F5344CB8AC3E}">
        <p14:creationId xmlns:p14="http://schemas.microsoft.com/office/powerpoint/2010/main" val="7770993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10/12 </a:t>
            </a:r>
            <a:r>
              <a:rPr lang="ko-KR" altLang="en-US" dirty="0"/>
              <a:t>이후 진행할 것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붉은 색 처리 방법 고안</a:t>
            </a:r>
          </a:p>
        </p:txBody>
      </p:sp>
    </p:spTree>
    <p:extLst>
      <p:ext uri="{BB962C8B-B14F-4D97-AF65-F5344CB8AC3E}">
        <p14:creationId xmlns:p14="http://schemas.microsoft.com/office/powerpoint/2010/main" val="1388549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10/12 </a:t>
            </a:r>
            <a:r>
              <a:rPr lang="ko-KR" altLang="en-US" dirty="0"/>
              <a:t>피드백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붉은 색 처리</a:t>
            </a:r>
            <a:r>
              <a:rPr lang="en-US" altLang="ko-KR" dirty="0"/>
              <a:t>: </a:t>
            </a:r>
            <a:r>
              <a:rPr lang="ko-KR" altLang="en-US" dirty="0"/>
              <a:t>흑백으로 바꿔서 정도에 따라 구분</a:t>
            </a:r>
          </a:p>
        </p:txBody>
      </p:sp>
    </p:spTree>
    <p:extLst>
      <p:ext uri="{BB962C8B-B14F-4D97-AF65-F5344CB8AC3E}">
        <p14:creationId xmlns:p14="http://schemas.microsoft.com/office/powerpoint/2010/main" val="23355379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10/19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SSD </a:t>
            </a:r>
            <a:r>
              <a:rPr lang="ko-KR" altLang="en-US" dirty="0"/>
              <a:t>실행을 위한 두피 </a:t>
            </a:r>
            <a:r>
              <a:rPr lang="en-US" altLang="ko-KR" dirty="0"/>
              <a:t>labeling </a:t>
            </a:r>
            <a:r>
              <a:rPr lang="ko-KR" altLang="en-US" dirty="0"/>
              <a:t>데이터를 처리하기 위해 라이브러리의 </a:t>
            </a:r>
            <a:r>
              <a:rPr lang="en-US" altLang="ko-KR" dirty="0"/>
              <a:t>custom dataset </a:t>
            </a:r>
            <a:r>
              <a:rPr lang="ko-KR" altLang="en-US" dirty="0"/>
              <a:t>실행 방법 공부</a:t>
            </a:r>
            <a:endParaRPr lang="en-US" altLang="ko-KR" dirty="0"/>
          </a:p>
          <a:p>
            <a:pPr lvl="1"/>
            <a:r>
              <a:rPr lang="ko-KR" altLang="en-US" dirty="0"/>
              <a:t>참고 링크</a:t>
            </a:r>
            <a:r>
              <a:rPr lang="en-US" altLang="ko-KR" dirty="0"/>
              <a:t>: </a:t>
            </a:r>
            <a:r>
              <a:rPr lang="en-US" altLang="ko-KR" dirty="0">
                <a:hlinkClick r:id="rId2"/>
              </a:rPr>
              <a:t>https://mmdetection.readthedocs.io/en/stable/2_new_data_model.html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붉은 색 처리 시도 중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진행 상황 </a:t>
            </a:r>
            <a:r>
              <a:rPr lang="en-US" altLang="ko-KR" dirty="0" err="1"/>
              <a:t>Github</a:t>
            </a:r>
            <a:r>
              <a:rPr lang="en-US" altLang="ko-KR" dirty="0"/>
              <a:t> </a:t>
            </a:r>
            <a:r>
              <a:rPr lang="ko-KR" altLang="en-US" dirty="0"/>
              <a:t>업로드</a:t>
            </a:r>
            <a:endParaRPr lang="en-US" altLang="ko-KR" dirty="0"/>
          </a:p>
          <a:p>
            <a:pPr lvl="1"/>
            <a:r>
              <a:rPr lang="ko-KR" altLang="en-US" dirty="0"/>
              <a:t>링크</a:t>
            </a:r>
            <a:r>
              <a:rPr lang="en-US" altLang="ko-KR" dirty="0"/>
              <a:t>: </a:t>
            </a:r>
            <a:r>
              <a:rPr lang="en-US" altLang="ko-KR" dirty="0">
                <a:hlinkClick r:id="rId3"/>
              </a:rPr>
              <a:t>https://github.com/Yuyeon-Kim/ScalpAnalysis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656133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10/19 </a:t>
            </a:r>
            <a:r>
              <a:rPr lang="ko-KR" altLang="en-US" dirty="0"/>
              <a:t>의문점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10/5 </a:t>
            </a:r>
            <a:r>
              <a:rPr lang="ko-KR" altLang="en-US" dirty="0" err="1"/>
              <a:t>요청드린</a:t>
            </a:r>
            <a:r>
              <a:rPr lang="ko-KR" altLang="en-US" dirty="0"/>
              <a:t> </a:t>
            </a:r>
            <a:r>
              <a:rPr lang="en-US" altLang="ko-KR" dirty="0"/>
              <a:t>Labeling </a:t>
            </a:r>
            <a:r>
              <a:rPr lang="ko-KR" altLang="en-US" dirty="0"/>
              <a:t>데이터 언제 들어오는지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시험기간 휴강</a:t>
            </a:r>
          </a:p>
        </p:txBody>
      </p:sp>
    </p:spTree>
    <p:extLst>
      <p:ext uri="{BB962C8B-B14F-4D97-AF65-F5344CB8AC3E}">
        <p14:creationId xmlns:p14="http://schemas.microsoft.com/office/powerpoint/2010/main" val="41671385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10/19 </a:t>
            </a:r>
            <a:r>
              <a:rPr lang="ko-KR" altLang="en-US" dirty="0"/>
              <a:t>이후 진행할 점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기존에 실행했던 </a:t>
            </a:r>
            <a:r>
              <a:rPr lang="en-US" altLang="ko-KR" dirty="0"/>
              <a:t>SSD </a:t>
            </a:r>
            <a:r>
              <a:rPr lang="ko-KR" altLang="en-US" dirty="0"/>
              <a:t>모델 수정 방법 찾기</a:t>
            </a:r>
            <a:endParaRPr lang="en-US" altLang="ko-KR" dirty="0"/>
          </a:p>
          <a:p>
            <a:r>
              <a:rPr lang="ko-KR" altLang="en-US" dirty="0"/>
              <a:t>붉은 색 처리 방법 찾기</a:t>
            </a:r>
          </a:p>
        </p:txBody>
      </p:sp>
    </p:spTree>
    <p:extLst>
      <p:ext uri="{BB962C8B-B14F-4D97-AF65-F5344CB8AC3E}">
        <p14:creationId xmlns:p14="http://schemas.microsoft.com/office/powerpoint/2010/main" val="34190342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10/19 </a:t>
            </a:r>
            <a:r>
              <a:rPr lang="ko-KR" altLang="en-US" dirty="0"/>
              <a:t>피드백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augmentaion</a:t>
            </a:r>
            <a:r>
              <a:rPr lang="ko-KR" altLang="en-US" dirty="0"/>
              <a:t>에 집중</a:t>
            </a:r>
            <a:r>
              <a:rPr lang="en-US" altLang="ko-KR" dirty="0"/>
              <a:t>, SSD</a:t>
            </a:r>
            <a:r>
              <a:rPr lang="ko-KR" altLang="en-US" dirty="0"/>
              <a:t>는 나중에</a:t>
            </a:r>
            <a:r>
              <a:rPr lang="en-US" altLang="ko-KR" dirty="0"/>
              <a:t>…!</a:t>
            </a:r>
          </a:p>
          <a:p>
            <a:r>
              <a:rPr lang="ko-KR" altLang="en-US" dirty="0"/>
              <a:t>붉은 색을 조금씩 이상하지 않게 추가하거나 빼거나 </a:t>
            </a:r>
            <a:r>
              <a:rPr lang="en-US" altLang="ko-KR" dirty="0"/>
              <a:t>2~4</a:t>
            </a:r>
            <a:r>
              <a:rPr lang="ko-KR" altLang="en-US" dirty="0"/>
              <a:t>배로 바꾸기</a:t>
            </a:r>
          </a:p>
          <a:p>
            <a:r>
              <a:rPr lang="ko-KR" altLang="en-US" dirty="0"/>
              <a:t>각도 바꾸기</a:t>
            </a:r>
            <a:r>
              <a:rPr lang="en-US" altLang="ko-KR" dirty="0"/>
              <a:t>, </a:t>
            </a:r>
            <a:r>
              <a:rPr lang="ko-KR" altLang="en-US" dirty="0"/>
              <a:t>축 바꾸기 추가 함수 전에 </a:t>
            </a:r>
            <a:r>
              <a:rPr lang="ko-KR" altLang="en-US" dirty="0" err="1"/>
              <a:t>말해주심</a:t>
            </a:r>
            <a:r>
              <a:rPr lang="en-US" altLang="ko-KR" dirty="0"/>
              <a:t>??</a:t>
            </a:r>
          </a:p>
          <a:p>
            <a:endParaRPr lang="en-US" altLang="ko-KR" dirty="0"/>
          </a:p>
          <a:p>
            <a:r>
              <a:rPr lang="en-US" altLang="ko-KR" dirty="0" err="1"/>
              <a:t>ImageDataGenerator</a:t>
            </a:r>
            <a:r>
              <a:rPr lang="en-US" altLang="ko-KR" dirty="0"/>
              <a:t> </a:t>
            </a:r>
            <a:r>
              <a:rPr lang="ko-KR" altLang="en-US" dirty="0"/>
              <a:t>사용 </a:t>
            </a:r>
            <a:r>
              <a:rPr lang="en-US" altLang="ko-KR" dirty="0"/>
              <a:t>augmentation </a:t>
            </a:r>
            <a:r>
              <a:rPr lang="ko-KR" altLang="en-US" dirty="0"/>
              <a:t>하기</a:t>
            </a:r>
            <a:r>
              <a:rPr lang="en-US" altLang="ko-KR" dirty="0"/>
              <a:t>!!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537727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B73FDE-25A7-8B4D-9170-9FF5C836CA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9</a:t>
            </a:r>
            <a:r>
              <a:rPr kumimoji="1" lang="en-US" altLang="ko-KR" dirty="0"/>
              <a:t>/7</a:t>
            </a:r>
            <a:r>
              <a:rPr kumimoji="1" lang="ko-KR" altLang="en-US" dirty="0"/>
              <a:t> 이후 진행할 사항 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EF3B843-13FC-A74E-8AD2-D6D13AD014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ore-KR" dirty="0" err="1"/>
              <a:t>Mmdetection</a:t>
            </a:r>
            <a:r>
              <a:rPr kumimoji="1" lang="en-US" altLang="ko-Kore-KR" dirty="0"/>
              <a:t> Model Zoo </a:t>
            </a:r>
            <a:r>
              <a:rPr kumimoji="1" lang="ko-KR" altLang="en-US" dirty="0"/>
              <a:t>활용 </a:t>
            </a:r>
            <a:r>
              <a:rPr kumimoji="1" lang="en-US" altLang="ko-KR" dirty="0"/>
              <a:t>SSD </a:t>
            </a:r>
            <a:r>
              <a:rPr kumimoji="1" lang="ko-KR" altLang="en-US" dirty="0"/>
              <a:t>실행</a:t>
            </a:r>
            <a:endParaRPr kumimoji="1" lang="en-US" altLang="ko-KR" dirty="0"/>
          </a:p>
          <a:p>
            <a:r>
              <a:rPr kumimoji="1" lang="ko-Kore-KR" altLang="en-US" dirty="0"/>
              <a:t>두피</a:t>
            </a:r>
            <a:r>
              <a:rPr kumimoji="1" lang="ko-KR" altLang="en-US" dirty="0"/>
              <a:t> 이미지를 통한 학습 및 테스트 진행</a:t>
            </a:r>
            <a:endParaRPr kumimoji="1" lang="en-US" altLang="ko-KR" dirty="0"/>
          </a:p>
          <a:p>
            <a:r>
              <a:rPr kumimoji="1" lang="ko-KR" altLang="en-US" dirty="0"/>
              <a:t>데이터 </a:t>
            </a:r>
            <a:r>
              <a:rPr kumimoji="1" lang="en-US" altLang="ko-KR" dirty="0"/>
              <a:t>enhancement, </a:t>
            </a:r>
            <a:r>
              <a:rPr kumimoji="1" lang="ko-KR" altLang="en-US" dirty="0"/>
              <a:t>데이터 증식 등을 사용해 성능 향상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8192975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10/26 </a:t>
            </a:r>
            <a:r>
              <a:rPr lang="ko-KR" altLang="en-US" dirty="0"/>
              <a:t>진행상황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ko-KR" altLang="en-US" dirty="0"/>
              <a:t>붉은 색 처리 진행중</a:t>
            </a:r>
            <a:r>
              <a:rPr lang="en-US" altLang="ko-KR" dirty="0"/>
              <a:t>(</a:t>
            </a:r>
            <a:r>
              <a:rPr lang="ko-KR" altLang="en-US" dirty="0"/>
              <a:t>알고리즘 생성 및 코드로 구현 중</a:t>
            </a:r>
            <a:r>
              <a:rPr lang="en-US" altLang="ko-KR" dirty="0"/>
              <a:t>)</a:t>
            </a:r>
          </a:p>
          <a:p>
            <a:pPr lvl="1" fontAlgn="base"/>
            <a:r>
              <a:rPr lang="ko-KR" altLang="en-US" dirty="0"/>
              <a:t>방법</a:t>
            </a:r>
            <a:r>
              <a:rPr lang="en-US" altLang="ko-KR" dirty="0"/>
              <a:t>1. </a:t>
            </a:r>
            <a:r>
              <a:rPr lang="ko-KR" altLang="en-US" dirty="0"/>
              <a:t>랜덤 함수 사용</a:t>
            </a:r>
            <a:r>
              <a:rPr lang="en-US" altLang="ko-KR" dirty="0"/>
              <a:t>, </a:t>
            </a:r>
            <a:r>
              <a:rPr lang="ko-KR" altLang="en-US" dirty="0"/>
              <a:t>기준 파일의 </a:t>
            </a:r>
            <a:r>
              <a:rPr lang="en-US" altLang="ko-KR" dirty="0"/>
              <a:t>Red </a:t>
            </a:r>
            <a:r>
              <a:rPr lang="ko-KR" altLang="en-US" dirty="0"/>
              <a:t>수치</a:t>
            </a:r>
            <a:r>
              <a:rPr lang="en-US" altLang="ko-KR" dirty="0"/>
              <a:t>(</a:t>
            </a:r>
            <a:r>
              <a:rPr lang="en-US" altLang="ko-KR" dirty="0" err="1"/>
              <a:t>int</a:t>
            </a:r>
            <a:r>
              <a:rPr lang="en-US" altLang="ko-KR" dirty="0"/>
              <a:t>) </a:t>
            </a:r>
            <a:r>
              <a:rPr lang="ko-KR" altLang="en-US" dirty="0"/>
              <a:t>의 </a:t>
            </a:r>
            <a:r>
              <a:rPr lang="en-US" altLang="ko-KR" dirty="0"/>
              <a:t>+-10% </a:t>
            </a:r>
            <a:r>
              <a:rPr lang="ko-KR" altLang="en-US" dirty="0"/>
              <a:t>내에서 붉은 색을 더하거나 뺌 </a:t>
            </a:r>
            <a:r>
              <a:rPr lang="en-US" altLang="ko-KR" dirty="0"/>
              <a:t>(</a:t>
            </a:r>
            <a:r>
              <a:rPr lang="ko-KR" altLang="en-US" dirty="0"/>
              <a:t>같은 파일을 처리했을 때 여러가지 결과가 나올 수 있음</a:t>
            </a:r>
            <a:r>
              <a:rPr lang="en-US" altLang="ko-KR" dirty="0"/>
              <a:t>)</a:t>
            </a:r>
          </a:p>
          <a:p>
            <a:pPr lvl="1" fontAlgn="base"/>
            <a:r>
              <a:rPr lang="ko-KR" altLang="en-US" dirty="0"/>
              <a:t>방법 </a:t>
            </a:r>
            <a:r>
              <a:rPr lang="en-US" altLang="ko-KR" dirty="0"/>
              <a:t>2. </a:t>
            </a:r>
            <a:r>
              <a:rPr lang="ko-KR" altLang="en-US" dirty="0"/>
              <a:t>리스트 사용</a:t>
            </a:r>
            <a:r>
              <a:rPr lang="en-US" altLang="ko-KR" dirty="0"/>
              <a:t>, </a:t>
            </a:r>
            <a:r>
              <a:rPr lang="ko-KR" altLang="en-US" dirty="0"/>
              <a:t>기준 파일의 </a:t>
            </a:r>
            <a:r>
              <a:rPr lang="en-US" altLang="ko-KR" dirty="0"/>
              <a:t>Red </a:t>
            </a:r>
            <a:r>
              <a:rPr lang="ko-KR" altLang="en-US" dirty="0"/>
              <a:t>수치</a:t>
            </a:r>
            <a:r>
              <a:rPr lang="en-US" altLang="ko-KR" dirty="0"/>
              <a:t>(</a:t>
            </a:r>
            <a:r>
              <a:rPr lang="en-US" altLang="ko-KR" dirty="0" err="1"/>
              <a:t>int</a:t>
            </a:r>
            <a:r>
              <a:rPr lang="en-US" altLang="ko-KR" dirty="0"/>
              <a:t>)</a:t>
            </a:r>
            <a:r>
              <a:rPr lang="ko-KR" altLang="en-US" dirty="0"/>
              <a:t>의 </a:t>
            </a:r>
            <a:r>
              <a:rPr lang="en-US" altLang="ko-KR" dirty="0"/>
              <a:t>-10%, -5%, 0%, 5%, 10% </a:t>
            </a:r>
            <a:r>
              <a:rPr lang="ko-KR" altLang="en-US" dirty="0"/>
              <a:t>값만큼 붉은 색을 더하거나 뺌</a:t>
            </a:r>
          </a:p>
          <a:p>
            <a:pPr lvl="1" fontAlgn="base"/>
            <a:r>
              <a:rPr lang="ko-KR" altLang="en-US" dirty="0"/>
              <a:t>다른 방법이 추가될 수 있음</a:t>
            </a:r>
            <a:r>
              <a:rPr lang="en-US" altLang="ko-KR" dirty="0"/>
              <a:t>, </a:t>
            </a:r>
            <a:r>
              <a:rPr lang="ko-KR" altLang="en-US" dirty="0"/>
              <a:t>시행착오를 거치며 여러 </a:t>
            </a:r>
            <a:r>
              <a:rPr lang="ko-KR" altLang="en-US" dirty="0" err="1"/>
              <a:t>퍼센테이지를</a:t>
            </a:r>
            <a:r>
              <a:rPr lang="ko-KR" altLang="en-US" dirty="0"/>
              <a:t> 실험 중</a:t>
            </a:r>
          </a:p>
        </p:txBody>
      </p:sp>
    </p:spTree>
    <p:extLst>
      <p:ext uri="{BB962C8B-B14F-4D97-AF65-F5344CB8AC3E}">
        <p14:creationId xmlns:p14="http://schemas.microsoft.com/office/powerpoint/2010/main" val="22720483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11/2 </a:t>
            </a:r>
            <a:r>
              <a:rPr lang="ko-KR" altLang="en-US" dirty="0"/>
              <a:t>진행상황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붉은 색 처리 방법 어떻게 할 것인지</a:t>
            </a:r>
            <a:r>
              <a:rPr lang="en-US" altLang="ko-KR" dirty="0"/>
              <a:t>?</a:t>
            </a:r>
          </a:p>
          <a:p>
            <a:pPr lvl="1"/>
            <a:r>
              <a:rPr lang="en-US" altLang="ko-KR" dirty="0"/>
              <a:t>Random </a:t>
            </a:r>
            <a:r>
              <a:rPr lang="ko-KR" altLang="en-US" dirty="0"/>
              <a:t>함수 사용</a:t>
            </a:r>
            <a:r>
              <a:rPr lang="en-US" altLang="ko-KR" dirty="0"/>
              <a:t>(1</a:t>
            </a:r>
            <a:r>
              <a:rPr lang="en-US" altLang="ko-KR" dirty="0">
                <a:sym typeface="Wingdings" pitchFamily="2" charset="2"/>
              </a:rPr>
              <a:t>N</a:t>
            </a:r>
            <a:r>
              <a:rPr lang="ko-KR" altLang="en-US" dirty="0">
                <a:sym typeface="Wingdings" pitchFamily="2" charset="2"/>
              </a:rPr>
              <a:t>장</a:t>
            </a:r>
            <a:r>
              <a:rPr lang="en-US" altLang="ko-KR" dirty="0">
                <a:sym typeface="Wingdings" pitchFamily="2" charset="2"/>
              </a:rPr>
              <a:t>)</a:t>
            </a:r>
            <a:endParaRPr lang="en-US" altLang="ko-KR" dirty="0"/>
          </a:p>
          <a:p>
            <a:pPr lvl="1"/>
            <a:r>
              <a:rPr lang="ko-KR" altLang="en-US" dirty="0"/>
              <a:t>값 직접 입력</a:t>
            </a:r>
            <a:endParaRPr lang="en-US" altLang="ko-KR" dirty="0"/>
          </a:p>
          <a:p>
            <a:r>
              <a:rPr lang="ko-KR" altLang="en-US" dirty="0"/>
              <a:t>적당한 붉은 색 처리 정도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붉은색 처리 코드 함수 형태로 제작</a:t>
            </a:r>
            <a:endParaRPr lang="en-US" altLang="ko-KR" dirty="0"/>
          </a:p>
          <a:p>
            <a:r>
              <a:rPr lang="en-US" altLang="ko-KR" dirty="0" err="1"/>
              <a:t>ImageDataGenerator</a:t>
            </a:r>
            <a:r>
              <a:rPr lang="en-US" altLang="ko-KR" dirty="0"/>
              <a:t> </a:t>
            </a:r>
            <a:r>
              <a:rPr lang="ko-KR" altLang="en-US" dirty="0"/>
              <a:t>사용 </a:t>
            </a:r>
            <a:r>
              <a:rPr lang="en-US" altLang="ko-KR" dirty="0"/>
              <a:t>augmentation </a:t>
            </a:r>
            <a:r>
              <a:rPr lang="ko-KR" altLang="en-US" dirty="0"/>
              <a:t>진행</a:t>
            </a:r>
            <a:endParaRPr lang="en-US" altLang="ko-KR" dirty="0"/>
          </a:p>
          <a:p>
            <a:pPr lvl="1"/>
            <a:r>
              <a:rPr lang="ko-KR" altLang="en-US" dirty="0"/>
              <a:t>랜덤으로 좌우</a:t>
            </a:r>
            <a:r>
              <a:rPr lang="en-US" altLang="ko-KR" dirty="0"/>
              <a:t>&amp;</a:t>
            </a:r>
            <a:r>
              <a:rPr lang="ko-KR" altLang="en-US" dirty="0"/>
              <a:t>상하 반전</a:t>
            </a:r>
            <a:r>
              <a:rPr lang="en-US" altLang="ko-KR" dirty="0"/>
              <a:t>, </a:t>
            </a:r>
            <a:r>
              <a:rPr lang="ko-KR" altLang="en-US" dirty="0"/>
              <a:t>최대 </a:t>
            </a:r>
            <a:r>
              <a:rPr lang="en-US" altLang="ko-KR" dirty="0"/>
              <a:t>45</a:t>
            </a:r>
            <a:r>
              <a:rPr lang="ko-KR" altLang="en-US" dirty="0"/>
              <a:t>도 회전</a:t>
            </a:r>
            <a:r>
              <a:rPr lang="en-US" altLang="ko-KR" dirty="0"/>
              <a:t>, 90%~110%</a:t>
            </a:r>
            <a:r>
              <a:rPr lang="ko-KR" altLang="en-US" dirty="0"/>
              <a:t>확대 가능</a:t>
            </a:r>
          </a:p>
          <a:p>
            <a:endParaRPr lang="ko-KR" altLang="en-US" dirty="0"/>
          </a:p>
        </p:txBody>
      </p:sp>
      <p:grpSp>
        <p:nvGrpSpPr>
          <p:cNvPr id="49" name="그룹 48"/>
          <p:cNvGrpSpPr/>
          <p:nvPr/>
        </p:nvGrpSpPr>
        <p:grpSpPr>
          <a:xfrm>
            <a:off x="7327287" y="1379143"/>
            <a:ext cx="739122" cy="2641829"/>
            <a:chOff x="7984092" y="3804633"/>
            <a:chExt cx="577116" cy="2062774"/>
          </a:xfrm>
        </p:grpSpPr>
        <p:pic>
          <p:nvPicPr>
            <p:cNvPr id="43" name="그림 4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86142" y="3804633"/>
              <a:ext cx="562799" cy="414382"/>
            </a:xfrm>
            <a:prstGeom prst="rect">
              <a:avLst/>
            </a:prstGeom>
          </p:spPr>
        </p:pic>
        <p:pic>
          <p:nvPicPr>
            <p:cNvPr id="44" name="그림 4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94307" y="5450004"/>
              <a:ext cx="566901" cy="417403"/>
            </a:xfrm>
            <a:prstGeom prst="rect">
              <a:avLst/>
            </a:prstGeom>
          </p:spPr>
        </p:pic>
        <p:pic>
          <p:nvPicPr>
            <p:cNvPr id="45" name="그림 4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84092" y="4208880"/>
              <a:ext cx="566901" cy="417403"/>
            </a:xfrm>
            <a:prstGeom prst="rect">
              <a:avLst/>
            </a:prstGeom>
          </p:spPr>
        </p:pic>
        <p:pic>
          <p:nvPicPr>
            <p:cNvPr id="46" name="그림 4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94307" y="5033247"/>
              <a:ext cx="562799" cy="414382"/>
            </a:xfrm>
            <a:prstGeom prst="rect">
              <a:avLst/>
            </a:prstGeom>
          </p:spPr>
        </p:pic>
        <p:pic>
          <p:nvPicPr>
            <p:cNvPr id="47" name="그림 46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84606" y="4621813"/>
              <a:ext cx="566387" cy="417024"/>
            </a:xfrm>
            <a:prstGeom prst="rect">
              <a:avLst/>
            </a:prstGeom>
          </p:spPr>
        </p:pic>
      </p:grpSp>
      <p:grpSp>
        <p:nvGrpSpPr>
          <p:cNvPr id="48" name="그룹 47"/>
          <p:cNvGrpSpPr/>
          <p:nvPr/>
        </p:nvGrpSpPr>
        <p:grpSpPr>
          <a:xfrm>
            <a:off x="8231306" y="1333359"/>
            <a:ext cx="3648728" cy="2702531"/>
            <a:chOff x="6648920" y="1868801"/>
            <a:chExt cx="5458354" cy="4042880"/>
          </a:xfrm>
        </p:grpSpPr>
        <p:grpSp>
          <p:nvGrpSpPr>
            <p:cNvPr id="25" name="그룹 24"/>
            <p:cNvGrpSpPr/>
            <p:nvPr/>
          </p:nvGrpSpPr>
          <p:grpSpPr>
            <a:xfrm>
              <a:off x="6648930" y="5025254"/>
              <a:ext cx="5453741" cy="886427"/>
              <a:chOff x="6573107" y="3437581"/>
              <a:chExt cx="5453741" cy="886427"/>
            </a:xfrm>
          </p:grpSpPr>
          <p:pic>
            <p:nvPicPr>
              <p:cNvPr id="20" name="그림 19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573107" y="3437581"/>
                <a:ext cx="1090745" cy="869878"/>
              </a:xfrm>
              <a:prstGeom prst="rect">
                <a:avLst/>
              </a:prstGeom>
            </p:spPr>
          </p:pic>
          <p:pic>
            <p:nvPicPr>
              <p:cNvPr id="21" name="그림 20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663861" y="3454130"/>
                <a:ext cx="1090745" cy="869878"/>
              </a:xfrm>
              <a:prstGeom prst="rect">
                <a:avLst/>
              </a:prstGeom>
            </p:spPr>
          </p:pic>
          <p:pic>
            <p:nvPicPr>
              <p:cNvPr id="22" name="그림 21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754611" y="3446234"/>
                <a:ext cx="1090745" cy="869878"/>
              </a:xfrm>
              <a:prstGeom prst="rect">
                <a:avLst/>
              </a:prstGeom>
            </p:spPr>
          </p:pic>
          <p:pic>
            <p:nvPicPr>
              <p:cNvPr id="23" name="그림 22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845360" y="3450181"/>
                <a:ext cx="1090745" cy="869878"/>
              </a:xfrm>
              <a:prstGeom prst="rect">
                <a:avLst/>
              </a:prstGeom>
            </p:spPr>
          </p:pic>
          <p:pic>
            <p:nvPicPr>
              <p:cNvPr id="24" name="그림 23"/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936103" y="3454130"/>
                <a:ext cx="1090745" cy="869878"/>
              </a:xfrm>
              <a:prstGeom prst="rect">
                <a:avLst/>
              </a:prstGeom>
            </p:spPr>
          </p:pic>
        </p:grpSp>
        <p:grpSp>
          <p:nvGrpSpPr>
            <p:cNvPr id="37" name="그룹 36"/>
            <p:cNvGrpSpPr/>
            <p:nvPr/>
          </p:nvGrpSpPr>
          <p:grpSpPr>
            <a:xfrm>
              <a:off x="6655518" y="4226622"/>
              <a:ext cx="5451756" cy="885379"/>
              <a:chOff x="6575091" y="4318224"/>
              <a:chExt cx="5451756" cy="885379"/>
            </a:xfrm>
          </p:grpSpPr>
          <p:pic>
            <p:nvPicPr>
              <p:cNvPr id="26" name="그림 25"/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575091" y="4324008"/>
                <a:ext cx="1090749" cy="869881"/>
              </a:xfrm>
              <a:prstGeom prst="rect">
                <a:avLst/>
              </a:prstGeom>
            </p:spPr>
          </p:pic>
          <p:pic>
            <p:nvPicPr>
              <p:cNvPr id="27" name="그림 26"/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663875" y="4318224"/>
                <a:ext cx="1090749" cy="869881"/>
              </a:xfrm>
              <a:prstGeom prst="rect">
                <a:avLst/>
              </a:prstGeom>
            </p:spPr>
          </p:pic>
          <p:pic>
            <p:nvPicPr>
              <p:cNvPr id="28" name="그림 27"/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754624" y="4333722"/>
                <a:ext cx="1090749" cy="869881"/>
              </a:xfrm>
              <a:prstGeom prst="rect">
                <a:avLst/>
              </a:prstGeom>
            </p:spPr>
          </p:pic>
          <p:pic>
            <p:nvPicPr>
              <p:cNvPr id="29" name="그림 28"/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9843408" y="4330218"/>
                <a:ext cx="1090749" cy="869881"/>
              </a:xfrm>
              <a:prstGeom prst="rect">
                <a:avLst/>
              </a:prstGeom>
            </p:spPr>
          </p:pic>
          <p:pic>
            <p:nvPicPr>
              <p:cNvPr id="30" name="그림 29"/>
              <p:cNvPicPr>
                <a:picLocks noChangeAspect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0936098" y="4318224"/>
                <a:ext cx="1090749" cy="869881"/>
              </a:xfrm>
              <a:prstGeom prst="rect">
                <a:avLst/>
              </a:prstGeom>
            </p:spPr>
          </p:pic>
        </p:grpSp>
        <p:grpSp>
          <p:nvGrpSpPr>
            <p:cNvPr id="36" name="그룹 35"/>
            <p:cNvGrpSpPr/>
            <p:nvPr/>
          </p:nvGrpSpPr>
          <p:grpSpPr>
            <a:xfrm>
              <a:off x="6655518" y="3425733"/>
              <a:ext cx="5447153" cy="882629"/>
              <a:chOff x="6579695" y="5188105"/>
              <a:chExt cx="5447153" cy="882629"/>
            </a:xfrm>
          </p:grpSpPr>
          <p:pic>
            <p:nvPicPr>
              <p:cNvPr id="31" name="그림 30"/>
              <p:cNvPicPr>
                <a:picLocks noChangeAspect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579695" y="5204525"/>
                <a:ext cx="1086145" cy="866209"/>
              </a:xfrm>
              <a:prstGeom prst="rect">
                <a:avLst/>
              </a:prstGeom>
            </p:spPr>
          </p:pic>
          <p:pic>
            <p:nvPicPr>
              <p:cNvPr id="32" name="그림 31"/>
              <p:cNvPicPr>
                <a:picLocks noChangeAspect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7670445" y="5204525"/>
                <a:ext cx="1086145" cy="866209"/>
              </a:xfrm>
              <a:prstGeom prst="rect">
                <a:avLst/>
              </a:prstGeom>
            </p:spPr>
          </p:pic>
          <p:pic>
            <p:nvPicPr>
              <p:cNvPr id="33" name="그림 32"/>
              <p:cNvPicPr>
                <a:picLocks noChangeAspect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8757263" y="5204525"/>
                <a:ext cx="1086145" cy="866209"/>
              </a:xfrm>
              <a:prstGeom prst="rect">
                <a:avLst/>
              </a:prstGeom>
            </p:spPr>
          </p:pic>
          <p:pic>
            <p:nvPicPr>
              <p:cNvPr id="34" name="그림 33"/>
              <p:cNvPicPr>
                <a:picLocks noChangeAspect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9849952" y="5188105"/>
                <a:ext cx="1086145" cy="866209"/>
              </a:xfrm>
              <a:prstGeom prst="rect">
                <a:avLst/>
              </a:prstGeom>
            </p:spPr>
          </p:pic>
          <p:pic>
            <p:nvPicPr>
              <p:cNvPr id="35" name="그림 34"/>
              <p:cNvPicPr>
                <a:picLocks noChangeAspect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0940703" y="5204525"/>
                <a:ext cx="1086145" cy="866209"/>
              </a:xfrm>
              <a:prstGeom prst="rect">
                <a:avLst/>
              </a:prstGeom>
            </p:spPr>
          </p:pic>
        </p:grpSp>
        <p:grpSp>
          <p:nvGrpSpPr>
            <p:cNvPr id="13" name="그룹 12"/>
            <p:cNvGrpSpPr/>
            <p:nvPr/>
          </p:nvGrpSpPr>
          <p:grpSpPr>
            <a:xfrm>
              <a:off x="6648930" y="2652046"/>
              <a:ext cx="5453723" cy="877773"/>
              <a:chOff x="4793317" y="507955"/>
              <a:chExt cx="6817154" cy="1097216"/>
            </a:xfrm>
          </p:grpSpPr>
          <p:pic>
            <p:nvPicPr>
              <p:cNvPr id="8" name="그림 7"/>
              <p:cNvPicPr>
                <a:picLocks noChangeAspect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4793317" y="507956"/>
                <a:ext cx="1363431" cy="1087347"/>
              </a:xfrm>
              <a:prstGeom prst="rect">
                <a:avLst/>
              </a:prstGeom>
            </p:spPr>
          </p:pic>
          <p:pic>
            <p:nvPicPr>
              <p:cNvPr id="9" name="그림 8"/>
              <p:cNvPicPr>
                <a:picLocks noChangeAspect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520178" y="512890"/>
                <a:ext cx="1363431" cy="1087347"/>
              </a:xfrm>
              <a:prstGeom prst="rect">
                <a:avLst/>
              </a:prstGeom>
            </p:spPr>
          </p:pic>
          <p:pic>
            <p:nvPicPr>
              <p:cNvPr id="10" name="그림 9"/>
              <p:cNvPicPr>
                <a:picLocks noChangeAspect="1"/>
              </p:cNvPicPr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8883609" y="517824"/>
                <a:ext cx="1363431" cy="1087347"/>
              </a:xfrm>
              <a:prstGeom prst="rect">
                <a:avLst/>
              </a:prstGeom>
            </p:spPr>
          </p:pic>
          <p:pic>
            <p:nvPicPr>
              <p:cNvPr id="11" name="그림 10"/>
              <p:cNvPicPr>
                <a:picLocks noChangeAspect="1"/>
              </p:cNvPicPr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0247040" y="517824"/>
                <a:ext cx="1363431" cy="1087347"/>
              </a:xfrm>
              <a:prstGeom prst="rect">
                <a:avLst/>
              </a:prstGeom>
            </p:spPr>
          </p:pic>
          <p:pic>
            <p:nvPicPr>
              <p:cNvPr id="12" name="그림 11"/>
              <p:cNvPicPr>
                <a:picLocks noChangeAspect="1"/>
              </p:cNvPicPr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6156748" y="507955"/>
                <a:ext cx="1363431" cy="1087347"/>
              </a:xfrm>
              <a:prstGeom prst="rect">
                <a:avLst/>
              </a:prstGeom>
            </p:spPr>
          </p:pic>
        </p:grpSp>
        <p:grpSp>
          <p:nvGrpSpPr>
            <p:cNvPr id="19" name="그룹 18"/>
            <p:cNvGrpSpPr/>
            <p:nvPr/>
          </p:nvGrpSpPr>
          <p:grpSpPr>
            <a:xfrm>
              <a:off x="6648920" y="1868801"/>
              <a:ext cx="5453733" cy="889296"/>
              <a:chOff x="6573116" y="2556938"/>
              <a:chExt cx="5453733" cy="889296"/>
            </a:xfrm>
          </p:grpSpPr>
          <p:pic>
            <p:nvPicPr>
              <p:cNvPr id="14" name="그림 13"/>
              <p:cNvPicPr>
                <a:picLocks noChangeAspect="1"/>
              </p:cNvPicPr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573116" y="2556938"/>
                <a:ext cx="1090745" cy="869878"/>
              </a:xfrm>
              <a:prstGeom prst="rect">
                <a:avLst/>
              </a:prstGeom>
            </p:spPr>
          </p:pic>
          <p:pic>
            <p:nvPicPr>
              <p:cNvPr id="15" name="그림 14"/>
              <p:cNvPicPr>
                <a:picLocks noChangeAspect="1"/>
              </p:cNvPicPr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7663866" y="2556938"/>
                <a:ext cx="1090745" cy="869878"/>
              </a:xfrm>
              <a:prstGeom prst="rect">
                <a:avLst/>
              </a:prstGeom>
            </p:spPr>
          </p:pic>
          <p:pic>
            <p:nvPicPr>
              <p:cNvPr id="16" name="그림 15"/>
              <p:cNvPicPr>
                <a:picLocks noChangeAspect="1"/>
              </p:cNvPicPr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8754612" y="2576356"/>
                <a:ext cx="1090745" cy="869878"/>
              </a:xfrm>
              <a:prstGeom prst="rect">
                <a:avLst/>
              </a:prstGeom>
            </p:spPr>
          </p:pic>
          <p:pic>
            <p:nvPicPr>
              <p:cNvPr id="17" name="그림 16"/>
              <p:cNvPicPr>
                <a:picLocks noChangeAspect="1"/>
              </p:cNvPicPr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9845358" y="2576356"/>
                <a:ext cx="1090745" cy="869878"/>
              </a:xfrm>
              <a:prstGeom prst="rect">
                <a:avLst/>
              </a:prstGeom>
            </p:spPr>
          </p:pic>
          <p:pic>
            <p:nvPicPr>
              <p:cNvPr id="18" name="그림 17"/>
              <p:cNvPicPr>
                <a:picLocks noChangeAspect="1"/>
              </p:cNvPicPr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0936104" y="2576356"/>
                <a:ext cx="1090745" cy="869878"/>
              </a:xfrm>
              <a:prstGeom prst="rect">
                <a:avLst/>
              </a:prstGeom>
            </p:spPr>
          </p:pic>
        </p:grpSp>
      </p:grpSp>
      <p:sp>
        <p:nvSpPr>
          <p:cNvPr id="50" name="TextBox 49"/>
          <p:cNvSpPr txBox="1"/>
          <p:nvPr/>
        </p:nvSpPr>
        <p:spPr>
          <a:xfrm>
            <a:off x="7327945" y="96295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원본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8235717" y="962952"/>
            <a:ext cx="3632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  -20%    -10%       0%        10%      20%</a:t>
            </a:r>
            <a:endParaRPr lang="ko-KR" alt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9315376" y="658574"/>
            <a:ext cx="1444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붉은 색 처리</a:t>
            </a:r>
          </a:p>
        </p:txBody>
      </p:sp>
      <p:grpSp>
        <p:nvGrpSpPr>
          <p:cNvPr id="62" name="그룹 61"/>
          <p:cNvGrpSpPr/>
          <p:nvPr/>
        </p:nvGrpSpPr>
        <p:grpSpPr>
          <a:xfrm>
            <a:off x="3605702" y="5850587"/>
            <a:ext cx="4455454" cy="713398"/>
            <a:chOff x="2003198" y="5185722"/>
            <a:chExt cx="7546208" cy="120828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2"/>
            <a:stretch>
              <a:fillRect/>
            </a:stretch>
          </p:blipFill>
          <p:spPr>
            <a:xfrm>
              <a:off x="5022604" y="5250099"/>
              <a:ext cx="1525209" cy="1143907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3"/>
            <a:stretch>
              <a:fillRect/>
            </a:stretch>
          </p:blipFill>
          <p:spPr>
            <a:xfrm>
              <a:off x="2003198" y="5185722"/>
              <a:ext cx="1504331" cy="1199716"/>
            </a:xfrm>
            <a:prstGeom prst="rect">
              <a:avLst/>
            </a:prstGeom>
          </p:spPr>
        </p:pic>
        <p:pic>
          <p:nvPicPr>
            <p:cNvPr id="53" name="그림 52"/>
            <p:cNvPicPr>
              <a:picLocks noChangeAspect="1"/>
            </p:cNvPicPr>
            <p:nvPr/>
          </p:nvPicPr>
          <p:blipFill>
            <a:blip r:embed="rId34"/>
            <a:stretch>
              <a:fillRect/>
            </a:stretch>
          </p:blipFill>
          <p:spPr>
            <a:xfrm>
              <a:off x="3507529" y="5185722"/>
              <a:ext cx="1515075" cy="1208284"/>
            </a:xfrm>
            <a:prstGeom prst="rect">
              <a:avLst/>
            </a:prstGeom>
          </p:spPr>
        </p:pic>
        <p:pic>
          <p:nvPicPr>
            <p:cNvPr id="54" name="그림 53"/>
            <p:cNvPicPr>
              <a:picLocks noChangeAspect="1"/>
            </p:cNvPicPr>
            <p:nvPr/>
          </p:nvPicPr>
          <p:blipFill>
            <a:blip r:embed="rId35"/>
            <a:stretch>
              <a:fillRect/>
            </a:stretch>
          </p:blipFill>
          <p:spPr>
            <a:xfrm>
              <a:off x="8050698" y="5187386"/>
              <a:ext cx="1498708" cy="1195231"/>
            </a:xfrm>
            <a:prstGeom prst="rect">
              <a:avLst/>
            </a:prstGeom>
          </p:spPr>
        </p:pic>
        <p:pic>
          <p:nvPicPr>
            <p:cNvPr id="55" name="그림 54"/>
            <p:cNvPicPr>
              <a:picLocks noChangeAspect="1"/>
            </p:cNvPicPr>
            <p:nvPr/>
          </p:nvPicPr>
          <p:blipFill>
            <a:blip r:embed="rId36"/>
            <a:stretch>
              <a:fillRect/>
            </a:stretch>
          </p:blipFill>
          <p:spPr>
            <a:xfrm>
              <a:off x="6547814" y="5185722"/>
              <a:ext cx="1502884" cy="1198561"/>
            </a:xfrm>
            <a:prstGeom prst="rect">
              <a:avLst/>
            </a:prstGeom>
          </p:spPr>
        </p:pic>
      </p:grpSp>
      <p:grpSp>
        <p:nvGrpSpPr>
          <p:cNvPr id="61" name="그룹 60"/>
          <p:cNvGrpSpPr/>
          <p:nvPr/>
        </p:nvGrpSpPr>
        <p:grpSpPr>
          <a:xfrm>
            <a:off x="3605702" y="5113603"/>
            <a:ext cx="4455454" cy="669515"/>
            <a:chOff x="3289982" y="4017691"/>
            <a:chExt cx="7029454" cy="1056306"/>
          </a:xfrm>
        </p:grpSpPr>
        <p:pic>
          <p:nvPicPr>
            <p:cNvPr id="56" name="그림 5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89982" y="4042416"/>
              <a:ext cx="1401057" cy="1031581"/>
            </a:xfrm>
            <a:prstGeom prst="rect">
              <a:avLst/>
            </a:prstGeom>
          </p:spPr>
        </p:pic>
        <p:pic>
          <p:nvPicPr>
            <p:cNvPr id="57" name="그림 5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08167" y="4021712"/>
              <a:ext cx="1411269" cy="1039101"/>
            </a:xfrm>
            <a:prstGeom prst="rect">
              <a:avLst/>
            </a:prstGeom>
          </p:spPr>
        </p:pic>
        <p:pic>
          <p:nvPicPr>
            <p:cNvPr id="58" name="그림 5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2791" y="4030612"/>
              <a:ext cx="1411269" cy="1039101"/>
            </a:xfrm>
            <a:prstGeom prst="rect">
              <a:avLst/>
            </a:prstGeom>
          </p:spPr>
        </p:pic>
        <p:pic>
          <p:nvPicPr>
            <p:cNvPr id="59" name="그림 5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07110" y="4017691"/>
              <a:ext cx="1401057" cy="1031581"/>
            </a:xfrm>
            <a:prstGeom prst="rect">
              <a:avLst/>
            </a:prstGeom>
          </p:spPr>
        </p:pic>
        <p:pic>
          <p:nvPicPr>
            <p:cNvPr id="60" name="그림 59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03820" y="4024828"/>
              <a:ext cx="1409990" cy="1038159"/>
            </a:xfrm>
            <a:prstGeom prst="rect">
              <a:avLst/>
            </a:prstGeom>
          </p:spPr>
        </p:pic>
      </p:grpSp>
      <p:sp>
        <p:nvSpPr>
          <p:cNvPr id="63" name="TextBox 62"/>
          <p:cNvSpPr txBox="1"/>
          <p:nvPr/>
        </p:nvSpPr>
        <p:spPr>
          <a:xfrm>
            <a:off x="2592393" y="526546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원본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1922707" y="5850587"/>
            <a:ext cx="17141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imageGenerator</a:t>
            </a:r>
            <a:endParaRPr lang="en-US" altLang="ko-KR" dirty="0"/>
          </a:p>
          <a:p>
            <a:r>
              <a:rPr lang="en-US" altLang="ko-KR" dirty="0"/>
              <a:t>augmentation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355538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11/2 </a:t>
            </a:r>
            <a:r>
              <a:rPr lang="ko-KR" altLang="en-US" dirty="0"/>
              <a:t>피드백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현 붉은색 처리 알고리즘 기술하기</a:t>
            </a:r>
            <a:endParaRPr lang="en-US" altLang="ko-KR" dirty="0"/>
          </a:p>
          <a:p>
            <a:r>
              <a:rPr lang="en-US" altLang="ko-KR" dirty="0"/>
              <a:t>Random </a:t>
            </a:r>
            <a:r>
              <a:rPr lang="ko-KR" altLang="en-US" dirty="0"/>
              <a:t>알고리즘 중점 사용</a:t>
            </a:r>
            <a:endParaRPr lang="en-US" altLang="ko-KR" dirty="0"/>
          </a:p>
          <a:p>
            <a:r>
              <a:rPr lang="ko-KR" altLang="en-US" dirty="0"/>
              <a:t>색 처리 코드 공유</a:t>
            </a:r>
            <a:endParaRPr lang="en-US" altLang="ko-KR" dirty="0"/>
          </a:p>
          <a:p>
            <a:r>
              <a:rPr lang="ko-KR" altLang="en-US" dirty="0"/>
              <a:t>추가 특화 데이터 증식 알고리즘 생각</a:t>
            </a:r>
            <a:endParaRPr lang="en-US" altLang="ko-KR" dirty="0"/>
          </a:p>
          <a:p>
            <a:r>
              <a:rPr lang="ko-KR" altLang="en-US" dirty="0"/>
              <a:t>값은 </a:t>
            </a:r>
            <a:r>
              <a:rPr lang="en-US" altLang="ko-KR" dirty="0"/>
              <a:t>0~0.05</a:t>
            </a:r>
            <a:r>
              <a:rPr lang="ko-KR" altLang="en-US" dirty="0"/>
              <a:t> 사이 랜덤이 좋을 듯</a:t>
            </a:r>
          </a:p>
        </p:txBody>
      </p:sp>
    </p:spTree>
    <p:extLst>
      <p:ext uri="{BB962C8B-B14F-4D97-AF65-F5344CB8AC3E}">
        <p14:creationId xmlns:p14="http://schemas.microsoft.com/office/powerpoint/2010/main" val="14011342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11/8 </a:t>
            </a:r>
            <a:r>
              <a:rPr lang="ko-KR" altLang="en-US" dirty="0" smtClean="0"/>
              <a:t>진행상황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Random </a:t>
            </a:r>
            <a:r>
              <a:rPr lang="ko-KR" altLang="en-US" dirty="0" smtClean="0"/>
              <a:t>사용</a:t>
            </a:r>
            <a:r>
              <a:rPr lang="en-US" altLang="ko-KR" dirty="0" smtClean="0"/>
              <a:t>,</a:t>
            </a:r>
            <a:r>
              <a:rPr lang="ko-KR" altLang="en-US" dirty="0" smtClean="0"/>
              <a:t> </a:t>
            </a:r>
            <a:r>
              <a:rPr lang="en-US" altLang="ko-KR" dirty="0" smtClean="0"/>
              <a:t>1</a:t>
            </a:r>
            <a:r>
              <a:rPr lang="ko-KR" altLang="en-US" dirty="0" smtClean="0"/>
              <a:t>개 이미지 입력 </a:t>
            </a:r>
            <a:r>
              <a:rPr lang="en-US" altLang="ko-KR" dirty="0" smtClean="0"/>
              <a:t>-&gt; N</a:t>
            </a:r>
            <a:r>
              <a:rPr lang="ko-KR" altLang="en-US" dirty="0" smtClean="0"/>
              <a:t>개 이미지 출력 형태로 모듈화</a:t>
            </a:r>
            <a:endParaRPr lang="en-US" altLang="ko-KR" dirty="0" smtClean="0"/>
          </a:p>
          <a:p>
            <a:r>
              <a:rPr lang="ko-KR" altLang="en-US" dirty="0" smtClean="0"/>
              <a:t>코드 및 사용법 공유</a:t>
            </a:r>
            <a:endParaRPr lang="en-US" altLang="ko-KR" dirty="0" smtClean="0"/>
          </a:p>
          <a:p>
            <a:pPr lvl="1"/>
            <a:r>
              <a:rPr lang="en-US" altLang="ko-KR" dirty="0">
                <a:hlinkClick r:id="rId2"/>
              </a:rPr>
              <a:t>https://</a:t>
            </a:r>
            <a:r>
              <a:rPr lang="en-US" altLang="ko-KR" dirty="0" smtClean="0">
                <a:hlinkClick r:id="rId2"/>
              </a:rPr>
              <a:t>github.com/Yuyeon-Kim/ScalpAnalysis/blob/main/ColorPreprocessing/redTransform.py</a:t>
            </a:r>
            <a:endParaRPr lang="en-US" altLang="ko-KR" dirty="0" smtClean="0"/>
          </a:p>
          <a:p>
            <a:pPr lvl="1"/>
            <a:r>
              <a:rPr lang="en-US" altLang="ko-KR" dirty="0">
                <a:hlinkClick r:id="rId3"/>
              </a:rPr>
              <a:t>https://</a:t>
            </a:r>
            <a:r>
              <a:rPr lang="en-US" altLang="ko-KR" dirty="0" smtClean="0">
                <a:hlinkClick r:id="rId3"/>
              </a:rPr>
              <a:t>github.com/Yuyeon-Kim/ScalpAnalysis/blob/main/ColorPreprocessing/redTransform.md</a:t>
            </a:r>
            <a:endParaRPr lang="en-US" altLang="ko-KR" dirty="0" smtClean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275126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8295EE-9ABB-1445-84EB-C1C1AD23F0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9</a:t>
            </a:r>
            <a:r>
              <a:rPr kumimoji="1" lang="en-US" altLang="ko-KR" dirty="0"/>
              <a:t>/7</a:t>
            </a:r>
            <a:r>
              <a:rPr kumimoji="1" lang="ko-KR" altLang="en-US" dirty="0"/>
              <a:t> 회의 내용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91CE8BA-5583-CC4E-BC81-5BE491C399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앞으로 진행할 것</a:t>
            </a:r>
            <a:endParaRPr kumimoji="1" lang="en-US" altLang="ko-Kore-KR" dirty="0"/>
          </a:p>
          <a:p>
            <a:pPr lvl="1"/>
            <a:r>
              <a:rPr kumimoji="1" lang="ko-Kore-KR" altLang="en-US" dirty="0"/>
              <a:t>데이터</a:t>
            </a:r>
            <a:r>
              <a:rPr kumimoji="1" lang="ko-KR" altLang="en-US" dirty="0"/>
              <a:t> 전처리 구체화하기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두피 색</a:t>
            </a:r>
            <a:r>
              <a:rPr kumimoji="1" lang="en-US" altLang="ko-KR" dirty="0"/>
              <a:t>(</a:t>
            </a:r>
            <a:r>
              <a:rPr kumimoji="1" lang="ko-KR" altLang="en-US" dirty="0"/>
              <a:t>피부 톤</a:t>
            </a:r>
            <a:r>
              <a:rPr kumimoji="1" lang="en-US" altLang="ko-KR" dirty="0"/>
              <a:t>)</a:t>
            </a:r>
            <a:r>
              <a:rPr kumimoji="1" lang="ko-KR" altLang="en-US" dirty="0"/>
              <a:t> 일정하게 바꾸기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기타 지식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탈모</a:t>
            </a:r>
            <a:r>
              <a:rPr kumimoji="1" lang="en-US" altLang="ko-KR" dirty="0"/>
              <a:t>: </a:t>
            </a:r>
            <a:r>
              <a:rPr kumimoji="1" lang="ko-KR" altLang="en-US" dirty="0"/>
              <a:t>한 </a:t>
            </a:r>
            <a:r>
              <a:rPr kumimoji="1" lang="ko-KR" altLang="en-US" dirty="0" err="1"/>
              <a:t>모근에서</a:t>
            </a:r>
            <a:r>
              <a:rPr kumimoji="1" lang="ko-KR" altLang="en-US" dirty="0"/>
              <a:t> 나오는 모발의 개수</a:t>
            </a:r>
            <a:r>
              <a:rPr kumimoji="1" lang="en-US" altLang="ko-KR" dirty="0"/>
              <a:t>, </a:t>
            </a:r>
            <a:r>
              <a:rPr kumimoji="1" lang="ko-KR" altLang="en-US" dirty="0"/>
              <a:t>모발의 굵기로 판단한다</a:t>
            </a:r>
            <a:r>
              <a:rPr kumimoji="1" lang="en-US" altLang="ko-KR" dirty="0"/>
              <a:t>.</a:t>
            </a:r>
            <a:endParaRPr kumimoji="1" lang="ko-KR" altLang="en-US" dirty="0"/>
          </a:p>
          <a:p>
            <a:pPr lvl="1"/>
            <a:r>
              <a:rPr kumimoji="1" lang="ko-KR" altLang="en-US" dirty="0"/>
              <a:t>전처리 아이디어</a:t>
            </a:r>
            <a:r>
              <a:rPr kumimoji="1" lang="en-US" altLang="ko-KR" dirty="0"/>
              <a:t>: </a:t>
            </a:r>
            <a:r>
              <a:rPr kumimoji="1" lang="ko-KR" altLang="en-US" dirty="0"/>
              <a:t>흰머리</a:t>
            </a:r>
            <a:r>
              <a:rPr kumimoji="1" lang="en-US" altLang="ko-KR" dirty="0"/>
              <a:t>-&gt;</a:t>
            </a:r>
            <a:r>
              <a:rPr kumimoji="1" lang="ko-KR" altLang="en-US" dirty="0" err="1"/>
              <a:t>검은머리</a:t>
            </a:r>
            <a:r>
              <a:rPr kumimoji="1" lang="ko-KR" altLang="en-US" dirty="0"/>
              <a:t> 변환</a:t>
            </a:r>
            <a:r>
              <a:rPr kumimoji="1" lang="en-US" altLang="ko-KR" dirty="0"/>
              <a:t>, </a:t>
            </a:r>
            <a:r>
              <a:rPr kumimoji="1" lang="ko-KR" altLang="en-US" dirty="0"/>
              <a:t>피부 톤 균일하게 맞추기</a:t>
            </a:r>
          </a:p>
          <a:p>
            <a:pPr lvl="1"/>
            <a:r>
              <a:rPr kumimoji="1" lang="ko-KR" altLang="en-US" dirty="0"/>
              <a:t>피부</a:t>
            </a:r>
            <a:r>
              <a:rPr kumimoji="1" lang="en-US" altLang="ko-KR" dirty="0"/>
              <a:t>/</a:t>
            </a:r>
            <a:r>
              <a:rPr kumimoji="1" lang="ko-KR" altLang="en-US" dirty="0"/>
              <a:t>머리카락 분리하는 것</a:t>
            </a:r>
            <a:r>
              <a:rPr kumimoji="1" lang="en-US" altLang="ko-KR" dirty="0"/>
              <a:t>:</a:t>
            </a:r>
            <a:r>
              <a:rPr kumimoji="1" lang="ko-KR" altLang="en-US" dirty="0"/>
              <a:t> 기업에서 연구됨 </a:t>
            </a:r>
            <a:r>
              <a:rPr kumimoji="1" lang="en-US" altLang="ko-KR" dirty="0">
                <a:sym typeface="Wingdings" pitchFamily="2" charset="2"/>
              </a:rPr>
              <a:t></a:t>
            </a:r>
            <a:r>
              <a:rPr kumimoji="1" lang="ko-KR" altLang="en-US" dirty="0">
                <a:sym typeface="Wingdings" pitchFamily="2" charset="2"/>
              </a:rPr>
              <a:t> 인원 연구원님 다음 회의 세미나 예정</a:t>
            </a:r>
            <a:endParaRPr kumimoji="1" lang="en-US" altLang="ko-KR" dirty="0"/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6698328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2ACB7D-2040-064C-9284-FE67C5AB2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9</a:t>
            </a:r>
            <a:r>
              <a:rPr kumimoji="1" lang="en-US" altLang="ko-KR" dirty="0"/>
              <a:t>/14</a:t>
            </a:r>
            <a:r>
              <a:rPr kumimoji="1" lang="ko-KR" altLang="en-US" dirty="0"/>
              <a:t> 까지 진행 상황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71014A-A94D-3A4A-91E9-D0455E4714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kumimoji="1" lang="en-US" altLang="ko-KR" dirty="0"/>
              <a:t>SSD </a:t>
            </a:r>
            <a:r>
              <a:rPr kumimoji="1" lang="ko-KR" altLang="en-US" dirty="0"/>
              <a:t>실행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사진 한</a:t>
            </a:r>
            <a:r>
              <a:rPr kumimoji="1" lang="en-US" altLang="ko-KR" dirty="0"/>
              <a:t> </a:t>
            </a:r>
            <a:r>
              <a:rPr kumimoji="1" lang="ko-KR" altLang="en-US" dirty="0"/>
              <a:t>장 테스트 완료</a:t>
            </a:r>
            <a:endParaRPr kumimoji="1" lang="en-US" altLang="ko-KR" dirty="0"/>
          </a:p>
          <a:p>
            <a:pPr lvl="1"/>
            <a:r>
              <a:rPr kumimoji="1" lang="en-US" altLang="ko-KR" dirty="0"/>
              <a:t>train/test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위한 명령어 숙지 완료</a:t>
            </a:r>
            <a:endParaRPr kumimoji="1" lang="en-US" altLang="ko-KR" dirty="0"/>
          </a:p>
          <a:p>
            <a:pPr lvl="1"/>
            <a:r>
              <a:rPr kumimoji="1" lang="en-US" altLang="ko-KR" dirty="0"/>
              <a:t>test </a:t>
            </a:r>
            <a:r>
              <a:rPr kumimoji="1" lang="ko-KR" altLang="en-US" dirty="0"/>
              <a:t>명령어 실행 중 오류</a:t>
            </a:r>
            <a:r>
              <a:rPr kumimoji="1" lang="en-US" altLang="ko-KR" dirty="0"/>
              <a:t>(</a:t>
            </a:r>
            <a:r>
              <a:rPr kumimoji="1" lang="en-US" altLang="ko-KR" dirty="0" err="1"/>
              <a:t>KeyError</a:t>
            </a:r>
            <a:r>
              <a:rPr kumimoji="1" lang="en-US" altLang="ko-KR" dirty="0"/>
              <a:t>: ‘metric </a:t>
            </a:r>
            <a:r>
              <a:rPr kumimoji="1" lang="en-US" altLang="ko-KR" dirty="0" err="1"/>
              <a:t>maP</a:t>
            </a:r>
            <a:r>
              <a:rPr kumimoji="1" lang="en-US" altLang="ko-KR" dirty="0"/>
              <a:t> is not supported’)</a:t>
            </a:r>
          </a:p>
          <a:p>
            <a:r>
              <a:rPr kumimoji="1" lang="ko-KR" altLang="en-US" dirty="0"/>
              <a:t>두피 색</a:t>
            </a:r>
            <a:r>
              <a:rPr kumimoji="1" lang="en-US" altLang="ko-KR" dirty="0"/>
              <a:t>(</a:t>
            </a:r>
            <a:r>
              <a:rPr kumimoji="1" lang="ko-KR" altLang="en-US" dirty="0"/>
              <a:t>피부 톤</a:t>
            </a:r>
            <a:r>
              <a:rPr kumimoji="1" lang="en-US" altLang="ko-KR" dirty="0"/>
              <a:t>)</a:t>
            </a:r>
            <a:r>
              <a:rPr kumimoji="1" lang="ko-KR" altLang="en-US" dirty="0"/>
              <a:t> 일정하게 바꾸기</a:t>
            </a:r>
            <a:endParaRPr kumimoji="1" lang="en-US" altLang="ko-KR" dirty="0"/>
          </a:p>
          <a:p>
            <a:pPr lvl="1"/>
            <a:r>
              <a:rPr kumimoji="1" lang="ko-Kore-KR" altLang="en-US" dirty="0"/>
              <a:t>두피</a:t>
            </a:r>
            <a:r>
              <a:rPr kumimoji="1" lang="en-US" altLang="ko-Kore-KR" dirty="0"/>
              <a:t>/</a:t>
            </a:r>
            <a:r>
              <a:rPr kumimoji="1" lang="ko-KR" altLang="en-US" dirty="0"/>
              <a:t>모발 분리</a:t>
            </a:r>
            <a:r>
              <a:rPr kumimoji="1" lang="en-US" altLang="ko-KR" dirty="0"/>
              <a:t>(</a:t>
            </a:r>
            <a:r>
              <a:rPr kumimoji="1" lang="en-US" altLang="ko-KR" dirty="0" err="1"/>
              <a:t>Sementic</a:t>
            </a:r>
            <a:r>
              <a:rPr kumimoji="1" lang="en-US" altLang="ko-KR" dirty="0"/>
              <a:t> Segmentation)</a:t>
            </a:r>
            <a:r>
              <a:rPr kumimoji="1" lang="ko-KR" altLang="en-US" dirty="0"/>
              <a:t> </a:t>
            </a:r>
            <a:r>
              <a:rPr kumimoji="1" lang="en-US" altLang="ko-KR" dirty="0">
                <a:sym typeface="Wingdings" pitchFamily="2" charset="2"/>
              </a:rPr>
              <a:t></a:t>
            </a:r>
            <a:r>
              <a:rPr kumimoji="1" lang="ko-KR" altLang="en-US" dirty="0">
                <a:sym typeface="Wingdings" pitchFamily="2" charset="2"/>
              </a:rPr>
              <a:t> 연구 내용 인수인계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두피 색 변환</a:t>
            </a:r>
            <a:endParaRPr kumimoji="1" lang="en-US" altLang="ko-KR" dirty="0"/>
          </a:p>
          <a:p>
            <a:pPr lvl="2"/>
            <a:r>
              <a:rPr kumimoji="1" lang="ko-KR" altLang="en-US" dirty="0"/>
              <a:t>모낭의 형태를 보존해야 하므로</a:t>
            </a:r>
            <a:r>
              <a:rPr kumimoji="1" lang="en-US" altLang="ko-KR" dirty="0"/>
              <a:t>,</a:t>
            </a:r>
            <a:r>
              <a:rPr kumimoji="1" lang="ko-KR" altLang="en-US" dirty="0"/>
              <a:t> 두피 모든 영역에 같은 변환을 해야</a:t>
            </a:r>
            <a:endParaRPr kumimoji="1" lang="en-US" altLang="ko-KR" dirty="0"/>
          </a:p>
          <a:p>
            <a:pPr lvl="2"/>
            <a:r>
              <a:rPr kumimoji="1" lang="en" altLang="ko-KR" dirty="0"/>
              <a:t>Effect of Color Pre-Processing on Color-Based Object Detection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/>
            </a:r>
            <a:br>
              <a:rPr kumimoji="1" lang="en-US" altLang="ko-KR" dirty="0"/>
            </a:br>
            <a:r>
              <a:rPr kumimoji="1" lang="ko-KR" altLang="en-US" dirty="0"/>
              <a:t>색상의 구분을 명확하게</a:t>
            </a:r>
            <a:r>
              <a:rPr kumimoji="1" lang="en-US" altLang="ko-KR" dirty="0"/>
              <a:t/>
            </a:r>
            <a:br>
              <a:rPr kumimoji="1" lang="en-US" altLang="ko-KR" dirty="0"/>
            </a:br>
            <a:r>
              <a:rPr kumimoji="1" lang="ko-KR" altLang="en-US" dirty="0"/>
              <a:t>방법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" altLang="ko-KR" dirty="0"/>
              <a:t>RGB </a:t>
            </a:r>
            <a:r>
              <a:rPr kumimoji="1" lang="ko-KR" altLang="en-US" dirty="0" err="1"/>
              <a:t>색공간</a:t>
            </a:r>
            <a:r>
              <a:rPr kumimoji="1" lang="ko-KR" altLang="en-US" dirty="0"/>
              <a:t> </a:t>
            </a:r>
            <a:r>
              <a:rPr kumimoji="1" lang="en-US" altLang="ko-KR" dirty="0"/>
              <a:t>-(</a:t>
            </a:r>
            <a:r>
              <a:rPr kumimoji="1" lang="ko-KR" altLang="en-US" dirty="0"/>
              <a:t>변환</a:t>
            </a:r>
            <a:r>
              <a:rPr kumimoji="1" lang="en-US" altLang="ko-KR" dirty="0"/>
              <a:t>)-&gt; </a:t>
            </a:r>
            <a:r>
              <a:rPr kumimoji="1" lang="en" altLang="ko-KR" dirty="0"/>
              <a:t>HSI </a:t>
            </a:r>
            <a:r>
              <a:rPr kumimoji="1" lang="ko-KR" altLang="en-US" dirty="0" err="1"/>
              <a:t>색공간</a:t>
            </a:r>
            <a:r>
              <a:rPr kumimoji="1" lang="ko-KR" altLang="en-US" dirty="0"/>
              <a:t> </a:t>
            </a:r>
            <a:r>
              <a:rPr kumimoji="1" lang="en-US" altLang="ko-KR" dirty="0"/>
              <a:t>-&gt; </a:t>
            </a:r>
            <a:r>
              <a:rPr kumimoji="1" lang="en" altLang="ko-KR" dirty="0"/>
              <a:t>H-S</a:t>
            </a:r>
            <a:r>
              <a:rPr kumimoji="1" lang="ko-KR" altLang="en-US" dirty="0"/>
              <a:t>존 경계 내에 있는지 판별</a:t>
            </a:r>
            <a:endParaRPr kumimoji="1" lang="en-US" altLang="ko-KR" dirty="0"/>
          </a:p>
          <a:p>
            <a:pPr lvl="1">
              <a:buFont typeface="Wingdings" pitchFamily="2" charset="2"/>
              <a:buChar char="è"/>
            </a:pPr>
            <a:r>
              <a:rPr kumimoji="1" lang="ko-KR" altLang="en-US" dirty="0" err="1">
                <a:sym typeface="Wingdings" pitchFamily="2" charset="2"/>
              </a:rPr>
              <a:t>선명화의</a:t>
            </a:r>
            <a:r>
              <a:rPr kumimoji="1" lang="ko-KR" altLang="en-US" dirty="0">
                <a:sym typeface="Wingdings" pitchFamily="2" charset="2"/>
              </a:rPr>
              <a:t> 역순의 방법으로 구현해서 알고리즘에 두피의 색이 영향을 덜 주도록</a:t>
            </a:r>
            <a:endParaRPr kumimoji="1" lang="en-US" altLang="ko-KR" dirty="0">
              <a:sym typeface="Wingdings" pitchFamily="2" charset="2"/>
            </a:endParaRPr>
          </a:p>
          <a:p>
            <a:pPr lvl="2">
              <a:buFont typeface="Wingdings" pitchFamily="2" charset="2"/>
              <a:buChar char="è"/>
            </a:pPr>
            <a:r>
              <a:rPr kumimoji="1" lang="en-US" altLang="ko-KR" dirty="0"/>
              <a:t>RGB-&gt;HSI</a:t>
            </a:r>
            <a:r>
              <a:rPr kumimoji="1" lang="ko-KR" altLang="en-US" dirty="0"/>
              <a:t>의 역방향 구현 방법</a:t>
            </a:r>
            <a:r>
              <a:rPr kumimoji="1" lang="en-US" altLang="ko-KR" dirty="0"/>
              <a:t>:</a:t>
            </a:r>
            <a:r>
              <a:rPr kumimoji="1" lang="ko-KR" altLang="en-US" dirty="0"/>
              <a:t> 수식을 역방향으로 실행</a:t>
            </a:r>
            <a:r>
              <a:rPr kumimoji="1" lang="en-US" altLang="ko-KR" dirty="0"/>
              <a:t>(</a:t>
            </a:r>
            <a:r>
              <a:rPr kumimoji="1" lang="ko-KR" altLang="en-US" dirty="0"/>
              <a:t>가능한지 의문</a:t>
            </a:r>
            <a:r>
              <a:rPr kumimoji="1" lang="en-US" altLang="ko-KR" dirty="0"/>
              <a:t>)</a:t>
            </a:r>
          </a:p>
          <a:p>
            <a:pPr lvl="2"/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66F752E-E69E-F64E-B0AA-85262B16A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9746" y="2423845"/>
            <a:ext cx="2331551" cy="2733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2301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E30A02-5DEF-CF4B-B49E-5B0E9C609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9</a:t>
            </a:r>
            <a:r>
              <a:rPr kumimoji="1" lang="en-US" altLang="ko-KR" dirty="0"/>
              <a:t>/14</a:t>
            </a:r>
            <a:r>
              <a:rPr kumimoji="1" lang="ko-KR" altLang="en-US" dirty="0"/>
              <a:t>까지 진행 후 의문 사항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DC25143-5461-EC45-8EBF-C22A9C2B76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ko-Kore-KR" altLang="en-US" dirty="0"/>
              <a:t>두피</a:t>
            </a:r>
            <a:r>
              <a:rPr kumimoji="1" lang="ko-KR" altLang="en-US" dirty="0"/>
              <a:t> 색을 비슷하게 하는 검색 키워드 추천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색상 일반화</a:t>
            </a:r>
            <a:r>
              <a:rPr kumimoji="1" lang="en-US" altLang="ko-KR" dirty="0"/>
              <a:t>,</a:t>
            </a:r>
            <a:r>
              <a:rPr kumimoji="1" lang="ko-KR" altLang="en-US" dirty="0"/>
              <a:t> 색상 보정</a:t>
            </a:r>
            <a:r>
              <a:rPr kumimoji="1" lang="en-US" altLang="ko-KR" dirty="0"/>
              <a:t>,</a:t>
            </a:r>
            <a:r>
              <a:rPr kumimoji="1" lang="ko-KR" altLang="en-US" dirty="0"/>
              <a:t> 색상 전처리 키워드로 검색</a:t>
            </a:r>
            <a:r>
              <a:rPr kumimoji="1" lang="en-US" altLang="ko-KR" dirty="0">
                <a:sym typeface="Wingdings" pitchFamily="2" charset="2"/>
              </a:rPr>
              <a:t></a:t>
            </a:r>
            <a:r>
              <a:rPr kumimoji="1" lang="ko-KR" altLang="en-US" dirty="0"/>
              <a:t>결과 잘 안 나옴</a:t>
            </a:r>
            <a:endParaRPr kumimoji="1" lang="en-US" altLang="ko-KR" dirty="0"/>
          </a:p>
          <a:p>
            <a:pPr marL="0" indent="0">
              <a:buNone/>
            </a:pPr>
            <a:endParaRPr kumimoji="1" lang="en-US" altLang="ko-KR" dirty="0"/>
          </a:p>
          <a:p>
            <a:r>
              <a:rPr kumimoji="1" lang="en" altLang="ko-Kore-KR" dirty="0"/>
              <a:t>SSD </a:t>
            </a:r>
            <a:r>
              <a:rPr kumimoji="1" lang="ko-KR" altLang="en-US" dirty="0"/>
              <a:t>실행해보라고 말씀주신것의 이유가 궁금합니다</a:t>
            </a:r>
            <a:endParaRPr kumimoji="1" lang="en-US" altLang="ko-KR" dirty="0"/>
          </a:p>
          <a:p>
            <a:pPr lvl="1"/>
            <a:r>
              <a:rPr kumimoji="1" lang="en" altLang="ko-Kore-KR" dirty="0"/>
              <a:t>SSD</a:t>
            </a:r>
            <a:r>
              <a:rPr kumimoji="1" lang="ko-KR" altLang="en-US" dirty="0"/>
              <a:t>는 제가 알기로는 </a:t>
            </a:r>
            <a:r>
              <a:rPr kumimoji="1" lang="en" altLang="ko-Kore-KR" dirty="0"/>
              <a:t>OD </a:t>
            </a:r>
            <a:r>
              <a:rPr kumimoji="1" lang="ko-KR" altLang="en-US" dirty="0"/>
              <a:t>모델인데</a:t>
            </a:r>
            <a:r>
              <a:rPr kumimoji="1" lang="en-US" altLang="ko-KR" dirty="0"/>
              <a:t>, </a:t>
            </a:r>
            <a:r>
              <a:rPr kumimoji="1" lang="ko-KR" altLang="en-US" dirty="0"/>
              <a:t>저희가 하고자 하는</a:t>
            </a:r>
            <a:r>
              <a:rPr kumimoji="1" lang="en-US" altLang="ko-KR" dirty="0"/>
              <a:t> </a:t>
            </a:r>
            <a:r>
              <a:rPr kumimoji="1" lang="ko-KR" altLang="en-US" dirty="0"/>
              <a:t>것은 </a:t>
            </a:r>
            <a:r>
              <a:rPr kumimoji="1" lang="en-US" altLang="ko-KR" dirty="0"/>
              <a:t>1~4</a:t>
            </a:r>
            <a:r>
              <a:rPr kumimoji="1" lang="ko-KR" altLang="en-US" dirty="0"/>
              <a:t>단계 분류에 더 가까운 것 같다고 생각했습니다</a:t>
            </a:r>
            <a:r>
              <a:rPr kumimoji="1" lang="en-US" altLang="ko-KR" dirty="0"/>
              <a:t>.</a:t>
            </a:r>
          </a:p>
          <a:p>
            <a:pPr lvl="1"/>
            <a:r>
              <a:rPr kumimoji="1" lang="ko-KR" altLang="en-US" dirty="0"/>
              <a:t>모낭 </a:t>
            </a:r>
            <a:r>
              <a:rPr kumimoji="1" lang="ko-KR" altLang="en-US" dirty="0" err="1"/>
              <a:t>라벨링</a:t>
            </a:r>
            <a:r>
              <a:rPr kumimoji="1" lang="ko-KR" altLang="en-US" dirty="0"/>
              <a:t> 데이터로 모낭을 검출한 뒤 분류하는 것인가요</a:t>
            </a:r>
            <a:r>
              <a:rPr kumimoji="1" lang="en-US" altLang="ko-KR" dirty="0"/>
              <a:t>?</a:t>
            </a:r>
            <a:endParaRPr kumimoji="1" lang="en-US" altLang="ko-Kore-KR" dirty="0"/>
          </a:p>
          <a:p>
            <a:pPr lvl="1"/>
            <a:r>
              <a:rPr kumimoji="1" lang="ko-KR" altLang="en-US" dirty="0"/>
              <a:t>만약 위의 질문이 </a:t>
            </a:r>
            <a:r>
              <a:rPr kumimoji="1" lang="ko-KR" altLang="en-US" dirty="0" err="1"/>
              <a:t>맞다면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라벨링</a:t>
            </a:r>
            <a:r>
              <a:rPr kumimoji="1" lang="ko-KR" altLang="en-US" dirty="0"/>
              <a:t> 데이터는 어떻게 얻을 수 있나요</a:t>
            </a:r>
            <a:r>
              <a:rPr kumimoji="1" lang="en-US" altLang="ko-KR" dirty="0"/>
              <a:t>?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32575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EEDB21-D1B7-B142-9C30-0BA9B059BF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9</a:t>
            </a:r>
            <a:r>
              <a:rPr kumimoji="1" lang="en-US" altLang="ko-KR" dirty="0"/>
              <a:t>/14</a:t>
            </a:r>
            <a:r>
              <a:rPr kumimoji="1" lang="ko-KR" altLang="en-US" dirty="0"/>
              <a:t> 이후 진행할 예정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ED0775A-2BE4-1244-86BC-D9102D7C0E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ore-KR" dirty="0"/>
              <a:t>SSD </a:t>
            </a:r>
            <a:r>
              <a:rPr kumimoji="1" lang="ko-KR" altLang="en-US" dirty="0"/>
              <a:t>실행</a:t>
            </a:r>
            <a:endParaRPr kumimoji="1" lang="en-US" altLang="ko-KR" dirty="0"/>
          </a:p>
          <a:p>
            <a:r>
              <a:rPr kumimoji="1" lang="ko-KR" altLang="en-US" dirty="0"/>
              <a:t>두피 이미지 학습 방법 고안</a:t>
            </a:r>
            <a:endParaRPr kumimoji="1" lang="en-US" altLang="ko-KR" dirty="0"/>
          </a:p>
          <a:p>
            <a:r>
              <a:rPr kumimoji="1" lang="ko-KR" altLang="en-US" dirty="0"/>
              <a:t>색상 전처리 방법에 대해 더 공부</a:t>
            </a:r>
            <a:endParaRPr kumimoji="1" lang="en-US" altLang="ko-KR" dirty="0"/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5862233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892905-82FD-5339-8F41-D113613F9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9/14 </a:t>
            </a:r>
            <a:r>
              <a:rPr kumimoji="1" lang="ko-KR" altLang="en-US" dirty="0"/>
              <a:t>피드백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BA05E13-F1C2-117F-984D-2AA66F5557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RGB-&gt;HSI</a:t>
            </a:r>
            <a:r>
              <a:rPr kumimoji="1" lang="ko-KR" altLang="en-US" dirty="0"/>
              <a:t>의 역방향 구현 힘들 것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검색 키워드 추천</a:t>
            </a:r>
            <a:r>
              <a:rPr kumimoji="1" lang="en-US" altLang="ko-KR" dirty="0"/>
              <a:t>: </a:t>
            </a:r>
            <a:r>
              <a:rPr kumimoji="1" lang="ko-KR" altLang="en-US" dirty="0" err="1"/>
              <a:t>블러링</a:t>
            </a:r>
            <a:r>
              <a:rPr kumimoji="1" lang="en-US" altLang="ko-KR" dirty="0"/>
              <a:t>, </a:t>
            </a:r>
            <a:r>
              <a:rPr kumimoji="1" lang="ko-KR" altLang="en-US" dirty="0"/>
              <a:t>평범화 기법</a:t>
            </a:r>
            <a:r>
              <a:rPr kumimoji="1" lang="en-US" altLang="ko-KR" dirty="0"/>
              <a:t>, </a:t>
            </a:r>
            <a:r>
              <a:rPr kumimoji="1" lang="ko-KR" altLang="en-US" dirty="0"/>
              <a:t>피부 톤</a:t>
            </a:r>
            <a:r>
              <a:rPr kumimoji="1" lang="en-US" altLang="ko-KR" dirty="0"/>
              <a:t>(</a:t>
            </a:r>
            <a:r>
              <a:rPr kumimoji="1" lang="ko-KR" altLang="en-US" dirty="0"/>
              <a:t>일반적</a:t>
            </a:r>
            <a:r>
              <a:rPr kumimoji="1" lang="en-US" altLang="ko-KR" dirty="0"/>
              <a:t>)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유명인 탈모 여부 분석 논문</a:t>
            </a:r>
            <a:r>
              <a:rPr kumimoji="1" lang="en-US" altLang="ko-KR" dirty="0"/>
              <a:t>:</a:t>
            </a:r>
            <a:r>
              <a:rPr kumimoji="1" lang="ko-KR" altLang="en-US" dirty="0"/>
              <a:t> 피부 색 </a:t>
            </a:r>
            <a:r>
              <a:rPr kumimoji="1" lang="ko-KR" altLang="en-US" dirty="0" err="1"/>
              <a:t>전처리</a:t>
            </a:r>
            <a:r>
              <a:rPr kumimoji="1" lang="ko-KR" altLang="en-US" dirty="0"/>
              <a:t> 하지 않음</a:t>
            </a: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sz="1000" dirty="0"/>
              <a:t>링크</a:t>
            </a:r>
            <a:r>
              <a:rPr kumimoji="1" lang="en-US" altLang="ko-KR" sz="1000" dirty="0"/>
              <a:t>:</a:t>
            </a:r>
            <a:r>
              <a:rPr kumimoji="1" lang="ko-KR" altLang="en-US" sz="1000" dirty="0"/>
              <a:t> </a:t>
            </a:r>
            <a:r>
              <a:rPr kumimoji="1" lang="en" altLang="ko-Kore-KR" sz="1000" dirty="0"/>
              <a:t>https://</a:t>
            </a:r>
            <a:r>
              <a:rPr kumimoji="1" lang="en" altLang="ko-Kore-KR" sz="1000" dirty="0" err="1"/>
              <a:t>www.semanticscholar.org</a:t>
            </a:r>
            <a:r>
              <a:rPr kumimoji="1" lang="en" altLang="ko-Kore-KR" sz="1000" dirty="0"/>
              <a:t>/paper/Deep-Learning-based-Detection-of-Hair-Loss-Levels-Benhabiles-Hammoudi/22e34d1577578ceaa36e573a67802f63bc586f53</a:t>
            </a:r>
          </a:p>
          <a:p>
            <a:pPr marL="0" indent="0">
              <a:buNone/>
            </a:pP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0870959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744C02-4B6F-502C-4516-5E996477C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9/21</a:t>
            </a:r>
            <a:r>
              <a:rPr kumimoji="1" lang="ko-KR" altLang="en-US" dirty="0"/>
              <a:t>까지 진행 상황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E02EC1E-ADDE-79F7-DA4A-B786E2F2F5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ore-KR" dirty="0"/>
              <a:t>SSD </a:t>
            </a:r>
            <a:r>
              <a:rPr kumimoji="1" lang="ko-KR" altLang="en-US" dirty="0"/>
              <a:t>실행 성공</a:t>
            </a:r>
            <a:endParaRPr kumimoji="1" lang="en-US" altLang="ko-KR" dirty="0"/>
          </a:p>
          <a:p>
            <a:pPr lvl="1"/>
            <a:r>
              <a:rPr kumimoji="1" lang="en-US" altLang="ko-KR" dirty="0"/>
              <a:t>COCO </a:t>
            </a:r>
            <a:r>
              <a:rPr kumimoji="1" lang="ko-KR" altLang="en-US" dirty="0"/>
              <a:t>데이터셋 </a:t>
            </a:r>
            <a:r>
              <a:rPr kumimoji="1" lang="en-US" altLang="ko-KR" dirty="0"/>
              <a:t>train </a:t>
            </a:r>
            <a:r>
              <a:rPr kumimoji="1" lang="ko-KR" altLang="en-US" dirty="0"/>
              <a:t>진행중 </a:t>
            </a:r>
            <a:r>
              <a:rPr kumimoji="1" lang="en-US" altLang="ko-KR" dirty="0"/>
              <a:t>(2</a:t>
            </a:r>
            <a:r>
              <a:rPr kumimoji="1" lang="ko-KR" altLang="en-US" dirty="0"/>
              <a:t>일 </a:t>
            </a:r>
            <a:r>
              <a:rPr kumimoji="1" lang="en-US" altLang="ko-KR" dirty="0"/>
              <a:t>19</a:t>
            </a:r>
            <a:r>
              <a:rPr kumimoji="1" lang="ko-KR" altLang="en-US" dirty="0"/>
              <a:t>시간 남음</a:t>
            </a:r>
            <a:r>
              <a:rPr kumimoji="1" lang="en-US" altLang="ko-KR" dirty="0"/>
              <a:t>)</a:t>
            </a:r>
          </a:p>
          <a:p>
            <a:pPr lvl="1"/>
            <a:r>
              <a:rPr kumimoji="1" lang="en-US" altLang="ko-KR" dirty="0"/>
              <a:t>Pretrained model evaluation </a:t>
            </a:r>
            <a:r>
              <a:rPr kumimoji="1" lang="ko-KR" altLang="en-US" dirty="0"/>
              <a:t>완료</a:t>
            </a:r>
            <a:endParaRPr kumimoji="1" lang="en-US" altLang="ko-KR" dirty="0"/>
          </a:p>
          <a:p>
            <a:pPr lvl="1"/>
            <a:endParaRPr kumimoji="1" lang="en-US" altLang="ko-KR" dirty="0"/>
          </a:p>
          <a:p>
            <a:r>
              <a:rPr kumimoji="1" lang="en-US" altLang="ko-KR" dirty="0"/>
              <a:t>GAN </a:t>
            </a:r>
            <a:r>
              <a:rPr kumimoji="1" lang="ko-KR" altLang="en-US" dirty="0"/>
              <a:t>기반 피부 색 보정 기술</a:t>
            </a:r>
            <a:endParaRPr kumimoji="1" lang="en-US" altLang="ko-KR" dirty="0"/>
          </a:p>
          <a:p>
            <a:pPr lvl="1"/>
            <a:r>
              <a:rPr kumimoji="1" lang="en-US" altLang="ko-KR" dirty="0"/>
              <a:t>An Unsupervised Approach towards Varying Human</a:t>
            </a:r>
            <a:r>
              <a:rPr kumimoji="1" lang="ko-KR" altLang="en-US" dirty="0"/>
              <a:t> </a:t>
            </a:r>
            <a:r>
              <a:rPr kumimoji="1" lang="en-US" altLang="ko-KR" dirty="0"/>
              <a:t>Skin Tone Using Generative Adversarial Networks</a:t>
            </a:r>
          </a:p>
          <a:p>
            <a:pPr marL="457200" lvl="1" indent="0">
              <a:buNone/>
            </a:pPr>
            <a:r>
              <a:rPr kumimoji="1" lang="en-US" altLang="ko-KR" sz="1000" dirty="0"/>
              <a:t>PDF:</a:t>
            </a:r>
            <a:r>
              <a:rPr kumimoji="1" lang="ko-KR" altLang="en-US" sz="1000" dirty="0"/>
              <a:t> </a:t>
            </a:r>
            <a:r>
              <a:rPr kumimoji="1" lang="en" altLang="ko-KR" sz="1000" dirty="0"/>
              <a:t>https://</a:t>
            </a:r>
            <a:r>
              <a:rPr kumimoji="1" lang="en" altLang="ko-KR" sz="1000" dirty="0" err="1"/>
              <a:t>ieeexplore.ieee.org</a:t>
            </a:r>
            <a:r>
              <a:rPr kumimoji="1" lang="en" altLang="ko-KR" sz="1000" dirty="0"/>
              <a:t>/iel7/9411940/9411911/09412852.pdf</a:t>
            </a:r>
            <a:endParaRPr kumimoji="1" lang="en-US" altLang="ko-KR" sz="1000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DBDA5B9-865D-3E63-0FB3-EECFA876AF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4853" y="4360330"/>
            <a:ext cx="4247307" cy="224635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BA71E77-361B-0E48-2630-99CEF47C7B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3467" y="2347214"/>
            <a:ext cx="4435453" cy="26495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21BD09E-7A47-74D9-3F52-B55200BC99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4269" y="2694549"/>
            <a:ext cx="3876191" cy="1236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0388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14426</TotalTime>
  <Words>1395</Words>
  <Application>Microsoft Office PowerPoint</Application>
  <PresentationFormat>와이드스크린</PresentationFormat>
  <Paragraphs>224</Paragraphs>
  <Slides>33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40" baseType="lpstr">
      <vt:lpstr>Helvetica Neue</vt:lpstr>
      <vt:lpstr>맑은 고딕</vt:lpstr>
      <vt:lpstr>Arial</vt:lpstr>
      <vt:lpstr>Calibri</vt:lpstr>
      <vt:lpstr>Calibri Light</vt:lpstr>
      <vt:lpstr>Wingdings</vt:lpstr>
      <vt:lpstr>Office 테마</vt:lpstr>
      <vt:lpstr>개별연구 진행 상황</vt:lpstr>
      <vt:lpstr>9/7 까지 진행 상황</vt:lpstr>
      <vt:lpstr>9/7 이후 진행할 사항 </vt:lpstr>
      <vt:lpstr>9/7 회의 내용</vt:lpstr>
      <vt:lpstr>9/14 까지 진행 상황</vt:lpstr>
      <vt:lpstr>9/14까지 진행 후 의문 사항</vt:lpstr>
      <vt:lpstr>9/14 이후 진행할 예정</vt:lpstr>
      <vt:lpstr>9/14 피드백</vt:lpstr>
      <vt:lpstr>9/21까지 진행 상황</vt:lpstr>
      <vt:lpstr>9/21 이후 진행할 사항</vt:lpstr>
      <vt:lpstr>9/21 피드백</vt:lpstr>
      <vt:lpstr>9/28까지 연구 내용(1)</vt:lpstr>
      <vt:lpstr>9/28까지 연구 내용(2)</vt:lpstr>
      <vt:lpstr>9/28 이후 진행할 내용</vt:lpstr>
      <vt:lpstr>9/28 다른 발표 피드백 내용</vt:lpstr>
      <vt:lpstr>9/28 발표에 대한 피드백</vt:lpstr>
      <vt:lpstr>10/5까지 진행상황(1)</vt:lpstr>
      <vt:lpstr>10/5까지 진행상황(2)</vt:lpstr>
      <vt:lpstr>10/5까지 진행상황(3)</vt:lpstr>
      <vt:lpstr>10/5 부록</vt:lpstr>
      <vt:lpstr>10/5 이후 진행할 내용</vt:lpstr>
      <vt:lpstr>10/5 피드백</vt:lpstr>
      <vt:lpstr>10/12 진행상황</vt:lpstr>
      <vt:lpstr>10/12 이후 진행할 것</vt:lpstr>
      <vt:lpstr>10/12 피드백</vt:lpstr>
      <vt:lpstr>10/19</vt:lpstr>
      <vt:lpstr>10/19 의문점</vt:lpstr>
      <vt:lpstr>10/19 이후 진행할 점</vt:lpstr>
      <vt:lpstr>10/19 피드백</vt:lpstr>
      <vt:lpstr>10/26 진행상황</vt:lpstr>
      <vt:lpstr>11/2 진행상황</vt:lpstr>
      <vt:lpstr>11/2 피드백</vt:lpstr>
      <vt:lpstr>11/8 진행상황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개별연구 진행 상황</dc:title>
  <dc:creator>김유연</dc:creator>
  <cp:lastModifiedBy>김유연</cp:lastModifiedBy>
  <cp:revision>67</cp:revision>
  <dcterms:created xsi:type="dcterms:W3CDTF">2022-09-07T12:07:39Z</dcterms:created>
  <dcterms:modified xsi:type="dcterms:W3CDTF">2022-11-09T06:49:48Z</dcterms:modified>
</cp:coreProperties>
</file>